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5" r:id="rId1"/>
  </p:sldMasterIdLst>
  <p:sldIdLst>
    <p:sldId id="256" r:id="rId2"/>
    <p:sldId id="275"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80" d="100"/>
          <a:sy n="80" d="100"/>
        </p:scale>
        <p:origin x="-96" y="-15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DCAB1DE6-A77E-481A-A106-D3DEDDF5CCED}" type="datetimeFigureOut">
              <a:rPr lang="en-US" smtClean="0"/>
              <a:t>9/19/2022</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6F2A0EE-B117-4031-A8CE-403B9554D82A}" type="slidenum">
              <a:rPr lang="en-US" smtClean="0"/>
              <a:t>‹#›</a:t>
            </a:fld>
            <a:endParaRPr lang="en-US"/>
          </a:p>
        </p:txBody>
      </p:sp>
    </p:spTree>
    <p:extLst>
      <p:ext uri="{BB962C8B-B14F-4D97-AF65-F5344CB8AC3E}">
        <p14:creationId xmlns:p14="http://schemas.microsoft.com/office/powerpoint/2010/main" val="3413046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DCAB1DE6-A77E-481A-A106-D3DEDDF5CCED}" type="datetimeFigureOut">
              <a:rPr lang="en-US" smtClean="0"/>
              <a:t>9/19/2022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6F2A0EE-B117-4031-A8CE-403B9554D82A}" type="slidenum">
              <a:rPr lang="en-US" smtClean="0"/>
              <a:t>‹#›</a:t>
            </a:fld>
            <a:endParaRPr lang="en-US"/>
          </a:p>
        </p:txBody>
      </p:sp>
    </p:spTree>
    <p:extLst>
      <p:ext uri="{BB962C8B-B14F-4D97-AF65-F5344CB8AC3E}">
        <p14:creationId xmlns:p14="http://schemas.microsoft.com/office/powerpoint/2010/main" val="3184333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DCAB1DE6-A77E-481A-A106-D3DEDDF5CCED}" type="datetimeFigureOut">
              <a:rPr lang="en-US" smtClean="0"/>
              <a:t>9/19/2022</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6F2A0EE-B117-4031-A8CE-403B9554D82A}"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996595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DCAB1DE6-A77E-481A-A106-D3DEDDF5CCED}" type="datetimeFigureOut">
              <a:rPr lang="en-US" smtClean="0"/>
              <a:t>9/19/2022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6F2A0EE-B117-4031-A8CE-403B9554D82A}" type="slidenum">
              <a:rPr lang="en-US" smtClean="0"/>
              <a:t>‹#›</a:t>
            </a:fld>
            <a:endParaRPr lang="en-US"/>
          </a:p>
        </p:txBody>
      </p:sp>
    </p:spTree>
    <p:extLst>
      <p:ext uri="{BB962C8B-B14F-4D97-AF65-F5344CB8AC3E}">
        <p14:creationId xmlns:p14="http://schemas.microsoft.com/office/powerpoint/2010/main" val="26208862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DCAB1DE6-A77E-481A-A106-D3DEDDF5CCED}" type="datetimeFigureOut">
              <a:rPr lang="en-US" smtClean="0"/>
              <a:t>9/19/2022</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6F2A0EE-B117-4031-A8CE-403B9554D82A}"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462770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DCAB1DE6-A77E-481A-A106-D3DEDDF5CCED}" type="datetimeFigureOut">
              <a:rPr lang="en-US" smtClean="0"/>
              <a:t>9/19/2022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6F2A0EE-B117-4031-A8CE-403B9554D82A}" type="slidenum">
              <a:rPr lang="en-US" smtClean="0"/>
              <a:t>‹#›</a:t>
            </a:fld>
            <a:endParaRPr lang="en-US"/>
          </a:p>
        </p:txBody>
      </p:sp>
    </p:spTree>
    <p:extLst>
      <p:ext uri="{BB962C8B-B14F-4D97-AF65-F5344CB8AC3E}">
        <p14:creationId xmlns:p14="http://schemas.microsoft.com/office/powerpoint/2010/main" val="17907390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DCAB1DE6-A77E-481A-A106-D3DEDDF5CCED}" type="datetimeFigureOut">
              <a:rPr lang="en-US" smtClean="0"/>
              <a:t>9/19/2022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F2A0EE-B117-4031-A8CE-403B9554D82A}" type="slidenum">
              <a:rPr lang="en-US" smtClean="0"/>
              <a:t>‹#›</a:t>
            </a:fld>
            <a:endParaRPr lang="en-US"/>
          </a:p>
        </p:txBody>
      </p:sp>
    </p:spTree>
    <p:extLst>
      <p:ext uri="{BB962C8B-B14F-4D97-AF65-F5344CB8AC3E}">
        <p14:creationId xmlns:p14="http://schemas.microsoft.com/office/powerpoint/2010/main" val="18647241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DCAB1DE6-A77E-481A-A106-D3DEDDF5CCED}" type="datetimeFigureOut">
              <a:rPr lang="en-US" smtClean="0"/>
              <a:t>9/19/2022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F2A0EE-B117-4031-A8CE-403B9554D82A}" type="slidenum">
              <a:rPr lang="en-US" smtClean="0"/>
              <a:t>‹#›</a:t>
            </a:fld>
            <a:endParaRPr lang="en-US"/>
          </a:p>
        </p:txBody>
      </p:sp>
    </p:spTree>
    <p:extLst>
      <p:ext uri="{BB962C8B-B14F-4D97-AF65-F5344CB8AC3E}">
        <p14:creationId xmlns:p14="http://schemas.microsoft.com/office/powerpoint/2010/main" val="500115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DCAB1DE6-A77E-481A-A106-D3DEDDF5CCED}" type="datetimeFigureOut">
              <a:rPr lang="en-US" smtClean="0"/>
              <a:t>9/19/2022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F2A0EE-B117-4031-A8CE-403B9554D82A}" type="slidenum">
              <a:rPr lang="en-US" smtClean="0"/>
              <a:t>‹#›</a:t>
            </a:fld>
            <a:endParaRPr lang="en-US"/>
          </a:p>
        </p:txBody>
      </p:sp>
    </p:spTree>
    <p:extLst>
      <p:ext uri="{BB962C8B-B14F-4D97-AF65-F5344CB8AC3E}">
        <p14:creationId xmlns:p14="http://schemas.microsoft.com/office/powerpoint/2010/main" val="537884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DCAB1DE6-A77E-481A-A106-D3DEDDF5CCED}" type="datetimeFigureOut">
              <a:rPr lang="en-US" smtClean="0"/>
              <a:t>9/19/2022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6F2A0EE-B117-4031-A8CE-403B9554D82A}" type="slidenum">
              <a:rPr lang="en-US" smtClean="0"/>
              <a:t>‹#›</a:t>
            </a:fld>
            <a:endParaRPr lang="en-US"/>
          </a:p>
        </p:txBody>
      </p:sp>
    </p:spTree>
    <p:extLst>
      <p:ext uri="{BB962C8B-B14F-4D97-AF65-F5344CB8AC3E}">
        <p14:creationId xmlns:p14="http://schemas.microsoft.com/office/powerpoint/2010/main" val="1416699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DCAB1DE6-A77E-481A-A106-D3DEDDF5CCED}" type="datetimeFigureOut">
              <a:rPr lang="en-US" smtClean="0"/>
              <a:t>9/19/2022</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6F2A0EE-B117-4031-A8CE-403B9554D82A}" type="slidenum">
              <a:rPr lang="en-US" smtClean="0"/>
              <a:t>‹#›</a:t>
            </a:fld>
            <a:endParaRPr lang="en-US"/>
          </a:p>
        </p:txBody>
      </p:sp>
    </p:spTree>
    <p:extLst>
      <p:ext uri="{BB962C8B-B14F-4D97-AF65-F5344CB8AC3E}">
        <p14:creationId xmlns:p14="http://schemas.microsoft.com/office/powerpoint/2010/main" val="2439608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DCAB1DE6-A77E-481A-A106-D3DEDDF5CCED}" type="datetimeFigureOut">
              <a:rPr lang="en-US" smtClean="0"/>
              <a:t>9/19/2022</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6F2A0EE-B117-4031-A8CE-403B9554D82A}" type="slidenum">
              <a:rPr lang="en-US" smtClean="0"/>
              <a:t>‹#›</a:t>
            </a:fld>
            <a:endParaRPr lang="en-US"/>
          </a:p>
        </p:txBody>
      </p:sp>
    </p:spTree>
    <p:extLst>
      <p:ext uri="{BB962C8B-B14F-4D97-AF65-F5344CB8AC3E}">
        <p14:creationId xmlns:p14="http://schemas.microsoft.com/office/powerpoint/2010/main" val="1066052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DCAB1DE6-A77E-481A-A106-D3DEDDF5CCED}" type="datetimeFigureOut">
              <a:rPr lang="en-US" smtClean="0"/>
              <a:t>9/19/2022</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6F2A0EE-B117-4031-A8CE-403B9554D82A}" type="slidenum">
              <a:rPr lang="en-US" smtClean="0"/>
              <a:t>‹#›</a:t>
            </a:fld>
            <a:endParaRPr lang="en-US"/>
          </a:p>
        </p:txBody>
      </p:sp>
    </p:spTree>
    <p:extLst>
      <p:ext uri="{BB962C8B-B14F-4D97-AF65-F5344CB8AC3E}">
        <p14:creationId xmlns:p14="http://schemas.microsoft.com/office/powerpoint/2010/main" val="4063291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AB1DE6-A77E-481A-A106-D3DEDDF5CCED}" type="datetimeFigureOut">
              <a:rPr lang="en-US" smtClean="0"/>
              <a:t>9/19/2022</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6F2A0EE-B117-4031-A8CE-403B9554D82A}" type="slidenum">
              <a:rPr lang="en-US" smtClean="0"/>
              <a:t>‹#›</a:t>
            </a:fld>
            <a:endParaRPr lang="en-US"/>
          </a:p>
        </p:txBody>
      </p:sp>
    </p:spTree>
    <p:extLst>
      <p:ext uri="{BB962C8B-B14F-4D97-AF65-F5344CB8AC3E}">
        <p14:creationId xmlns:p14="http://schemas.microsoft.com/office/powerpoint/2010/main" val="988427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DCAB1DE6-A77E-481A-A106-D3DEDDF5CCED}" type="datetimeFigureOut">
              <a:rPr lang="en-US" smtClean="0"/>
              <a:t>9/19/2022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6F2A0EE-B117-4031-A8CE-403B9554D82A}" type="slidenum">
              <a:rPr lang="en-US" smtClean="0"/>
              <a:t>‹#›</a:t>
            </a:fld>
            <a:endParaRPr lang="en-US"/>
          </a:p>
        </p:txBody>
      </p:sp>
    </p:spTree>
    <p:extLst>
      <p:ext uri="{BB962C8B-B14F-4D97-AF65-F5344CB8AC3E}">
        <p14:creationId xmlns:p14="http://schemas.microsoft.com/office/powerpoint/2010/main" val="2593186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DCAB1DE6-A77E-481A-A106-D3DEDDF5CCED}" type="datetimeFigureOut">
              <a:rPr lang="en-US" smtClean="0"/>
              <a:t>9/19/2022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6F2A0EE-B117-4031-A8CE-403B9554D82A}" type="slidenum">
              <a:rPr lang="en-US" smtClean="0"/>
              <a:t>‹#›</a:t>
            </a:fld>
            <a:endParaRPr lang="en-US"/>
          </a:p>
        </p:txBody>
      </p:sp>
    </p:spTree>
    <p:extLst>
      <p:ext uri="{BB962C8B-B14F-4D97-AF65-F5344CB8AC3E}">
        <p14:creationId xmlns:p14="http://schemas.microsoft.com/office/powerpoint/2010/main" val="2479688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CAB1DE6-A77E-481A-A106-D3DEDDF5CCED}" type="datetimeFigureOut">
              <a:rPr lang="en-US" smtClean="0"/>
              <a:t>9/19/2022</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6F2A0EE-B117-4031-A8CE-403B9554D82A}" type="slidenum">
              <a:rPr lang="en-US" smtClean="0"/>
              <a:t>‹#›</a:t>
            </a:fld>
            <a:endParaRPr lang="en-US"/>
          </a:p>
        </p:txBody>
      </p:sp>
    </p:spTree>
    <p:extLst>
      <p:ext uri="{BB962C8B-B14F-4D97-AF65-F5344CB8AC3E}">
        <p14:creationId xmlns:p14="http://schemas.microsoft.com/office/powerpoint/2010/main" val="638859665"/>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 id="2147483747" r:id="rId12"/>
    <p:sldLayoutId id="2147483748" r:id="rId13"/>
    <p:sldLayoutId id="2147483749" r:id="rId14"/>
    <p:sldLayoutId id="2147483750" r:id="rId15"/>
    <p:sldLayoutId id="2147483751"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428751" y="1104900"/>
            <a:ext cx="10075862" cy="4038600"/>
          </a:xfrm>
        </p:spPr>
        <p:txBody>
          <a:bodyPr>
            <a:normAutofit fontScale="90000"/>
          </a:bodyPr>
          <a:lstStyle/>
          <a:p>
            <a:pPr algn="ctr" rtl="1"/>
            <a:r>
              <a:rPr lang="ar-IQ" sz="6000" b="1" dirty="0" smtClean="0">
                <a:solidFill>
                  <a:srgbClr val="0070C0"/>
                </a:solidFill>
                <a:latin typeface="Arabic Typesetting" panose="03020402040406030203" pitchFamily="66" charset="-78"/>
                <a:cs typeface="Arabic Typesetting" panose="03020402040406030203" pitchFamily="66" charset="-78"/>
              </a:rPr>
              <a:t>عقاقير </a:t>
            </a:r>
            <a:r>
              <a:rPr lang="ar-IQ" sz="6000" b="1" dirty="0">
                <a:solidFill>
                  <a:srgbClr val="0070C0"/>
                </a:solidFill>
                <a:latin typeface="Arabic Typesetting" panose="03020402040406030203" pitchFamily="66" charset="-78"/>
                <a:cs typeface="Arabic Typesetting" panose="03020402040406030203" pitchFamily="66" charset="-78"/>
              </a:rPr>
              <a:t>طبية عملي</a:t>
            </a:r>
            <a:br>
              <a:rPr lang="ar-IQ" sz="6000" b="1" dirty="0">
                <a:solidFill>
                  <a:srgbClr val="0070C0"/>
                </a:solidFill>
                <a:latin typeface="Arabic Typesetting" panose="03020402040406030203" pitchFamily="66" charset="-78"/>
                <a:cs typeface="Arabic Typesetting" panose="03020402040406030203" pitchFamily="66" charset="-78"/>
              </a:rPr>
            </a:br>
            <a:r>
              <a:rPr lang="ar-IQ" sz="6000" b="1" dirty="0" smtClean="0">
                <a:solidFill>
                  <a:schemeClr val="accent1">
                    <a:lumMod val="75000"/>
                  </a:schemeClr>
                </a:solidFill>
                <a:latin typeface="Arabic Typesetting" panose="03020402040406030203" pitchFamily="66" charset="-78"/>
                <a:cs typeface="Arabic Typesetting" panose="03020402040406030203" pitchFamily="66" charset="-78"/>
              </a:rPr>
              <a:t>كلية الزراعة</a:t>
            </a:r>
            <a:r>
              <a:rPr lang="ar-IQ" b="1" dirty="0" smtClean="0">
                <a:solidFill>
                  <a:schemeClr val="accent1">
                    <a:lumMod val="75000"/>
                  </a:schemeClr>
                </a:solidFill>
                <a:latin typeface="Arabic Typesetting" panose="03020402040406030203" pitchFamily="66" charset="-78"/>
                <a:cs typeface="Arabic Typesetting" panose="03020402040406030203" pitchFamily="66" charset="-78"/>
              </a:rPr>
              <a:t>/ قسم المحاصيل الحقلية</a:t>
            </a:r>
            <a:r>
              <a:rPr lang="ar-IQ" dirty="0" smtClean="0">
                <a:solidFill>
                  <a:schemeClr val="accent1">
                    <a:lumMod val="75000"/>
                  </a:schemeClr>
                </a:solidFill>
                <a:latin typeface="Arabic Typesetting" panose="03020402040406030203" pitchFamily="66" charset="-78"/>
                <a:cs typeface="Arabic Typesetting" panose="03020402040406030203" pitchFamily="66" charset="-78"/>
              </a:rPr>
              <a:t/>
            </a:r>
            <a:br>
              <a:rPr lang="ar-IQ" dirty="0" smtClean="0">
                <a:solidFill>
                  <a:schemeClr val="accent1">
                    <a:lumMod val="75000"/>
                  </a:schemeClr>
                </a:solidFill>
                <a:latin typeface="Arabic Typesetting" panose="03020402040406030203" pitchFamily="66" charset="-78"/>
                <a:cs typeface="Arabic Typesetting" panose="03020402040406030203" pitchFamily="66" charset="-78"/>
              </a:rPr>
            </a:br>
            <a:r>
              <a:rPr lang="ar-IQ" sz="6000" b="1" dirty="0" smtClean="0">
                <a:solidFill>
                  <a:schemeClr val="accent1">
                    <a:lumMod val="75000"/>
                  </a:schemeClr>
                </a:solidFill>
                <a:latin typeface="Arabic Typesetting" panose="03020402040406030203" pitchFamily="66" charset="-78"/>
                <a:cs typeface="Arabic Typesetting" panose="03020402040406030203" pitchFamily="66" charset="-78"/>
              </a:rPr>
              <a:t>المرحلة الرابعة</a:t>
            </a:r>
            <a:br>
              <a:rPr lang="ar-IQ" sz="6000" b="1" dirty="0" smtClean="0">
                <a:solidFill>
                  <a:schemeClr val="accent1">
                    <a:lumMod val="75000"/>
                  </a:schemeClr>
                </a:solidFill>
                <a:latin typeface="Arabic Typesetting" panose="03020402040406030203" pitchFamily="66" charset="-78"/>
                <a:cs typeface="Arabic Typesetting" panose="03020402040406030203" pitchFamily="66" charset="-78"/>
              </a:rPr>
            </a:br>
            <a:r>
              <a:rPr lang="ar-IQ" sz="6000" b="1" dirty="0" smtClean="0">
                <a:solidFill>
                  <a:schemeClr val="accent1">
                    <a:lumMod val="75000"/>
                  </a:schemeClr>
                </a:solidFill>
                <a:latin typeface="Arabic Typesetting" panose="03020402040406030203" pitchFamily="66" charset="-78"/>
                <a:cs typeface="Arabic Typesetting" panose="03020402040406030203" pitchFamily="66" charset="-78"/>
              </a:rPr>
              <a:t>مدرس المادة </a:t>
            </a:r>
            <a:r>
              <a:rPr lang="ar-IQ" dirty="0" smtClean="0">
                <a:solidFill>
                  <a:schemeClr val="accent1">
                    <a:lumMod val="75000"/>
                  </a:schemeClr>
                </a:solidFill>
                <a:latin typeface="Arabic Typesetting" panose="03020402040406030203" pitchFamily="66" charset="-78"/>
                <a:cs typeface="Arabic Typesetting" panose="03020402040406030203" pitchFamily="66" charset="-78"/>
              </a:rPr>
              <a:t/>
            </a:r>
            <a:br>
              <a:rPr lang="ar-IQ" dirty="0" smtClean="0">
                <a:solidFill>
                  <a:schemeClr val="accent1">
                    <a:lumMod val="75000"/>
                  </a:schemeClr>
                </a:solidFill>
                <a:latin typeface="Arabic Typesetting" panose="03020402040406030203" pitchFamily="66" charset="-78"/>
                <a:cs typeface="Arabic Typesetting" panose="03020402040406030203" pitchFamily="66" charset="-78"/>
              </a:rPr>
            </a:br>
            <a:r>
              <a:rPr lang="ar-IQ" dirty="0" err="1" smtClean="0">
                <a:solidFill>
                  <a:schemeClr val="accent1">
                    <a:lumMod val="75000"/>
                  </a:schemeClr>
                </a:solidFill>
                <a:latin typeface="Arabic Typesetting" panose="03020402040406030203" pitchFamily="66" charset="-78"/>
                <a:cs typeface="Arabic Typesetting" panose="03020402040406030203" pitchFamily="66" charset="-78"/>
              </a:rPr>
              <a:t>م.م.رغد</a:t>
            </a:r>
            <a:r>
              <a:rPr lang="ar-IQ" smtClean="0">
                <a:solidFill>
                  <a:schemeClr val="accent1">
                    <a:lumMod val="75000"/>
                  </a:schemeClr>
                </a:solidFill>
                <a:latin typeface="Arabic Typesetting" panose="03020402040406030203" pitchFamily="66" charset="-78"/>
                <a:cs typeface="Arabic Typesetting" panose="03020402040406030203" pitchFamily="66" charset="-78"/>
              </a:rPr>
              <a:t> صباح حسن</a:t>
            </a:r>
            <a:r>
              <a:rPr lang="ar-IQ" sz="6000" b="1" dirty="0" smtClean="0">
                <a:solidFill>
                  <a:srgbClr val="0070C0"/>
                </a:solidFill>
                <a:latin typeface="Arabic Typesetting" panose="03020402040406030203" pitchFamily="66" charset="-78"/>
                <a:cs typeface="Arabic Typesetting" panose="03020402040406030203" pitchFamily="66" charset="-78"/>
              </a:rPr>
              <a:t/>
            </a:r>
            <a:br>
              <a:rPr lang="ar-IQ" sz="6000" b="1" dirty="0" smtClean="0">
                <a:solidFill>
                  <a:srgbClr val="0070C0"/>
                </a:solidFill>
                <a:latin typeface="Arabic Typesetting" panose="03020402040406030203" pitchFamily="66" charset="-78"/>
                <a:cs typeface="Arabic Typesetting" panose="03020402040406030203" pitchFamily="66" charset="-78"/>
              </a:rPr>
            </a:br>
            <a:endParaRPr lang="en-US" b="1" dirty="0">
              <a:solidFill>
                <a:srgbClr val="0070C0"/>
              </a:solidFill>
              <a:latin typeface="Arabic Typesetting" panose="03020402040406030203" pitchFamily="66" charset="-78"/>
              <a:cs typeface="Arabic Typesetting" panose="03020402040406030203" pitchFamily="66" charset="-78"/>
            </a:endParaRPr>
          </a:p>
        </p:txBody>
      </p:sp>
      <p:sp>
        <p:nvSpPr>
          <p:cNvPr id="3" name="عنوان فرعي 2"/>
          <p:cNvSpPr>
            <a:spLocks noGrp="1"/>
          </p:cNvSpPr>
          <p:nvPr>
            <p:ph type="subTitle" idx="1"/>
          </p:nvPr>
        </p:nvSpPr>
        <p:spPr>
          <a:xfrm flipV="1">
            <a:off x="2589213" y="5903662"/>
            <a:ext cx="8915399" cy="45719"/>
          </a:xfrm>
        </p:spPr>
        <p:txBody>
          <a:bodyPr>
            <a:normAutofit fontScale="25000" lnSpcReduction="20000"/>
          </a:bodyPr>
          <a:lstStyle/>
          <a:p>
            <a:endParaRPr lang="en-US" dirty="0"/>
          </a:p>
        </p:txBody>
      </p:sp>
    </p:spTree>
    <p:extLst>
      <p:ext uri="{BB962C8B-B14F-4D97-AF65-F5344CB8AC3E}">
        <p14:creationId xmlns:p14="http://schemas.microsoft.com/office/powerpoint/2010/main" val="15412606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marL="0" marR="0" algn="r" rtl="1">
              <a:lnSpc>
                <a:spcPct val="107000"/>
              </a:lnSpc>
              <a:spcBef>
                <a:spcPts val="0"/>
              </a:spcBef>
              <a:spcAft>
                <a:spcPts val="800"/>
              </a:spcAft>
            </a:pPr>
            <a:r>
              <a:rPr lang="ar-IQ" b="1" dirty="0">
                <a:solidFill>
                  <a:schemeClr val="tx2">
                    <a:lumMod val="60000"/>
                    <a:lumOff val="40000"/>
                  </a:schemeClr>
                </a:solidFill>
                <a:latin typeface="Calibri" panose="020F0502020204030204" pitchFamily="34" charset="0"/>
                <a:ea typeface="Calibri" panose="020F0502020204030204" pitchFamily="34" charset="0"/>
                <a:cs typeface="Simplified Arabic" panose="02020603050405020304" pitchFamily="18" charset="-78"/>
              </a:rPr>
              <a:t>ويمثل تأثير الضوء على نمو النبات في كل من:</a:t>
            </a:r>
            <a:r>
              <a:rPr lang="en-US" sz="3200" b="1" dirty="0">
                <a:solidFill>
                  <a:schemeClr val="tx2">
                    <a:lumMod val="60000"/>
                    <a:lumOff val="40000"/>
                  </a:schemeClr>
                </a:solidFill>
                <a:latin typeface="Calibri" panose="020F0502020204030204" pitchFamily="34" charset="0"/>
                <a:ea typeface="Calibri" panose="020F0502020204030204" pitchFamily="34" charset="0"/>
                <a:cs typeface="Arial" panose="020B0604020202020204" pitchFamily="34" charset="0"/>
              </a:rPr>
              <a:t/>
            </a:r>
            <a:br>
              <a:rPr lang="en-US" sz="3200" b="1" dirty="0">
                <a:solidFill>
                  <a:schemeClr val="tx2">
                    <a:lumMod val="60000"/>
                    <a:lumOff val="40000"/>
                  </a:schemeClr>
                </a:solidFill>
                <a:latin typeface="Calibri" panose="020F0502020204030204" pitchFamily="34" charset="0"/>
                <a:ea typeface="Calibri" panose="020F0502020204030204" pitchFamily="34" charset="0"/>
                <a:cs typeface="Arial" panose="020B0604020202020204" pitchFamily="34" charset="0"/>
              </a:rPr>
            </a:br>
            <a:endParaRPr lang="en-US" b="1" dirty="0">
              <a:solidFill>
                <a:schemeClr val="tx2">
                  <a:lumMod val="60000"/>
                  <a:lumOff val="40000"/>
                </a:schemeClr>
              </a:solidFill>
            </a:endParaRPr>
          </a:p>
        </p:txBody>
      </p:sp>
      <p:sp>
        <p:nvSpPr>
          <p:cNvPr id="3" name="عنصر نائب للمحتوى 2"/>
          <p:cNvSpPr>
            <a:spLocks noGrp="1"/>
          </p:cNvSpPr>
          <p:nvPr>
            <p:ph idx="1"/>
          </p:nvPr>
        </p:nvSpPr>
        <p:spPr/>
        <p:txBody>
          <a:bodyPr>
            <a:normAutofit/>
          </a:bodyPr>
          <a:lstStyle/>
          <a:p>
            <a:pPr lvl="0" algn="just" rtl="1">
              <a:lnSpc>
                <a:spcPct val="107000"/>
              </a:lnSpc>
              <a:spcBef>
                <a:spcPts val="0"/>
              </a:spcBef>
              <a:spcAft>
                <a:spcPts val="800"/>
              </a:spcAft>
              <a:buFont typeface="Wingdings" panose="05000000000000000000" pitchFamily="2" charset="2"/>
              <a:buChar char="ü"/>
            </a:pPr>
            <a:r>
              <a:rPr lang="ar-IQ" sz="4000" b="1" dirty="0">
                <a:latin typeface="Calibri" panose="020F0502020204030204" pitchFamily="34" charset="0"/>
                <a:ea typeface="Calibri" panose="020F0502020204030204" pitchFamily="34" charset="0"/>
                <a:cs typeface="Simplified Arabic" panose="02020603050405020304" pitchFamily="18" charset="-78"/>
              </a:rPr>
              <a:t>شدة الإضاءة </a:t>
            </a:r>
            <a:endParaRPr lang="en-US" sz="3600" b="1" dirty="0">
              <a:latin typeface="Calibri" panose="020F0502020204030204" pitchFamily="34" charset="0"/>
              <a:ea typeface="Calibri" panose="020F0502020204030204" pitchFamily="34" charset="0"/>
              <a:cs typeface="Arial" panose="020B0604020202020204" pitchFamily="34" charset="0"/>
            </a:endParaRPr>
          </a:p>
          <a:p>
            <a:pPr algn="r" rtl="1">
              <a:buFont typeface="Wingdings" panose="05000000000000000000" pitchFamily="2" charset="2"/>
              <a:buChar char="ü"/>
            </a:pPr>
            <a:r>
              <a:rPr lang="ar-IQ" sz="4000" b="1" dirty="0">
                <a:ea typeface="Calibri" panose="020F0502020204030204" pitchFamily="34" charset="0"/>
                <a:cs typeface="Simplified Arabic" panose="02020603050405020304" pitchFamily="18" charset="-78"/>
              </a:rPr>
              <a:t>طول فترة الإضاءة</a:t>
            </a:r>
            <a:endParaRPr lang="en-US" sz="4000" b="1" dirty="0"/>
          </a:p>
        </p:txBody>
      </p:sp>
    </p:spTree>
    <p:extLst>
      <p:ext uri="{BB962C8B-B14F-4D97-AF65-F5344CB8AC3E}">
        <p14:creationId xmlns:p14="http://schemas.microsoft.com/office/powerpoint/2010/main" val="36102635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924050" y="624110"/>
            <a:ext cx="9580563" cy="1280890"/>
          </a:xfrm>
        </p:spPr>
        <p:txBody>
          <a:bodyPr/>
          <a:lstStyle/>
          <a:p>
            <a:pPr marL="0" marR="0" algn="r" rtl="1">
              <a:lnSpc>
                <a:spcPct val="107000"/>
              </a:lnSpc>
              <a:spcBef>
                <a:spcPts val="0"/>
              </a:spcBef>
              <a:spcAft>
                <a:spcPts val="800"/>
              </a:spcAft>
            </a:pPr>
            <a:r>
              <a:rPr lang="ar-IQ" b="1" dirty="0">
                <a:solidFill>
                  <a:schemeClr val="tx2">
                    <a:lumMod val="60000"/>
                    <a:lumOff val="40000"/>
                  </a:schemeClr>
                </a:solidFill>
                <a:latin typeface="Calibri" panose="020F0502020204030204" pitchFamily="34" charset="0"/>
                <a:ea typeface="Calibri" panose="020F0502020204030204" pitchFamily="34" charset="0"/>
                <a:cs typeface="Simplified Arabic" panose="02020603050405020304" pitchFamily="18" charset="-78"/>
              </a:rPr>
              <a:t>يؤدي التعرض الى اشعة الشمس القوية (أكثر من حاجة النبات) الى:</a:t>
            </a:r>
            <a:endParaRPr lang="en-US" sz="3200" b="1" dirty="0">
              <a:solidFill>
                <a:schemeClr val="tx2">
                  <a:lumMod val="60000"/>
                  <a:lumOff val="40000"/>
                </a:schemeClr>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عنصر نائب للمحتوى 2"/>
          <p:cNvSpPr>
            <a:spLocks noGrp="1"/>
          </p:cNvSpPr>
          <p:nvPr>
            <p:ph idx="1"/>
          </p:nvPr>
        </p:nvSpPr>
        <p:spPr>
          <a:xfrm>
            <a:off x="1924050" y="2133600"/>
            <a:ext cx="9580562" cy="3777622"/>
          </a:xfrm>
        </p:spPr>
        <p:txBody>
          <a:bodyPr>
            <a:normAutofit/>
          </a:bodyPr>
          <a:lstStyle/>
          <a:p>
            <a:pPr lvl="0" algn="just" rtl="1">
              <a:lnSpc>
                <a:spcPct val="107000"/>
              </a:lnSpc>
              <a:spcBef>
                <a:spcPts val="0"/>
              </a:spcBef>
              <a:spcAft>
                <a:spcPts val="800"/>
              </a:spcAft>
              <a:buFont typeface="+mj-lt"/>
              <a:buAutoNum type="arabicPeriod"/>
            </a:pPr>
            <a:r>
              <a:rPr lang="ar-IQ" sz="4400" b="1" dirty="0">
                <a:latin typeface="Calibri" panose="020F0502020204030204" pitchFamily="34" charset="0"/>
                <a:ea typeface="Calibri" panose="020F0502020204030204" pitchFamily="34" charset="0"/>
                <a:cs typeface="Simplified Arabic" panose="02020603050405020304" pitchFamily="18" charset="-78"/>
              </a:rPr>
              <a:t>هدم الكلوروفيل وبالتالي تقزم وضعف في النمو.</a:t>
            </a:r>
            <a:endParaRPr lang="en-US" sz="4000" b="1" dirty="0">
              <a:latin typeface="Calibri" panose="020F0502020204030204" pitchFamily="34" charset="0"/>
              <a:ea typeface="Calibri" panose="020F0502020204030204" pitchFamily="34" charset="0"/>
              <a:cs typeface="Arial" panose="020B0604020202020204" pitchFamily="34" charset="0"/>
            </a:endParaRPr>
          </a:p>
          <a:p>
            <a:pPr lvl="0" algn="just" rtl="1">
              <a:lnSpc>
                <a:spcPct val="107000"/>
              </a:lnSpc>
              <a:spcBef>
                <a:spcPts val="0"/>
              </a:spcBef>
              <a:spcAft>
                <a:spcPts val="800"/>
              </a:spcAft>
              <a:buFont typeface="+mj-lt"/>
              <a:buAutoNum type="arabicPeriod"/>
            </a:pPr>
            <a:r>
              <a:rPr lang="ar-IQ" sz="4400" b="1" dirty="0">
                <a:latin typeface="Calibri" panose="020F0502020204030204" pitchFamily="34" charset="0"/>
                <a:ea typeface="Calibri" panose="020F0502020204030204" pitchFamily="34" charset="0"/>
                <a:cs typeface="Simplified Arabic" panose="02020603050405020304" pitchFamily="18" charset="-78"/>
              </a:rPr>
              <a:t>اصفرار بعض النموات الرهيفة.</a:t>
            </a:r>
            <a:endParaRPr lang="en-US" sz="4000" b="1" dirty="0">
              <a:latin typeface="Calibri" panose="020F0502020204030204" pitchFamily="34" charset="0"/>
              <a:ea typeface="Calibri" panose="020F0502020204030204" pitchFamily="34" charset="0"/>
              <a:cs typeface="Arial" panose="020B0604020202020204" pitchFamily="34" charset="0"/>
            </a:endParaRPr>
          </a:p>
          <a:p>
            <a:pPr lvl="0" algn="just" rtl="1">
              <a:lnSpc>
                <a:spcPct val="107000"/>
              </a:lnSpc>
              <a:spcBef>
                <a:spcPts val="0"/>
              </a:spcBef>
              <a:spcAft>
                <a:spcPts val="800"/>
              </a:spcAft>
              <a:buFont typeface="+mj-lt"/>
              <a:buAutoNum type="arabicPeriod"/>
            </a:pPr>
            <a:r>
              <a:rPr lang="ar-IQ" sz="4400" b="1" dirty="0">
                <a:latin typeface="Calibri" panose="020F0502020204030204" pitchFamily="34" charset="0"/>
                <a:ea typeface="Calibri" panose="020F0502020204030204" pitchFamily="34" charset="0"/>
                <a:cs typeface="Simplified Arabic" panose="02020603050405020304" pitchFamily="18" charset="-78"/>
              </a:rPr>
              <a:t>إصابة بعض الثمار بلفحة الشمس.</a:t>
            </a:r>
            <a:endParaRPr lang="en-US" sz="4000" b="1" dirty="0">
              <a:latin typeface="Calibri" panose="020F0502020204030204" pitchFamily="34" charset="0"/>
              <a:ea typeface="Calibri" panose="020F0502020204030204" pitchFamily="34" charset="0"/>
              <a:cs typeface="Arial" panose="020B0604020202020204" pitchFamily="34" charset="0"/>
            </a:endParaRPr>
          </a:p>
          <a:p>
            <a:pPr lvl="0" algn="just" rtl="1">
              <a:lnSpc>
                <a:spcPct val="107000"/>
              </a:lnSpc>
              <a:spcBef>
                <a:spcPts val="0"/>
              </a:spcBef>
              <a:spcAft>
                <a:spcPts val="800"/>
              </a:spcAft>
              <a:buFont typeface="+mj-lt"/>
              <a:buAutoNum type="arabicPeriod"/>
            </a:pPr>
            <a:r>
              <a:rPr lang="ar-IQ" sz="4400" b="1" dirty="0">
                <a:latin typeface="Calibri" panose="020F0502020204030204" pitchFamily="34" charset="0"/>
                <a:ea typeface="Calibri" panose="020F0502020204030204" pitchFamily="34" charset="0"/>
                <a:cs typeface="Simplified Arabic" panose="02020603050405020304" pitchFamily="18" charset="-78"/>
              </a:rPr>
              <a:t>موت نسبة كبيرة من الشتلات</a:t>
            </a:r>
            <a:r>
              <a:rPr lang="ar-IQ" dirty="0">
                <a:latin typeface="Calibri" panose="020F0502020204030204" pitchFamily="34" charset="0"/>
                <a:ea typeface="Calibri" panose="020F0502020204030204" pitchFamily="34" charset="0"/>
                <a:cs typeface="Simplified Arabic" panose="02020603050405020304" pitchFamily="18" charset="-78"/>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985496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47800" y="1085850"/>
            <a:ext cx="10325099" cy="4825372"/>
          </a:xfrm>
        </p:spPr>
        <p:txBody>
          <a:bodyPr>
            <a:normAutofit/>
          </a:bodyPr>
          <a:lstStyle/>
          <a:p>
            <a:pPr algn="just" rtl="1"/>
            <a:r>
              <a:rPr lang="ar-IQ" sz="4800" b="1" dirty="0">
                <a:solidFill>
                  <a:schemeClr val="accent1">
                    <a:lumMod val="75000"/>
                  </a:schemeClr>
                </a:solidFill>
                <a:latin typeface="Arabic Typesetting" panose="03020402040406030203" pitchFamily="66" charset="-78"/>
                <a:cs typeface="Arabic Typesetting" panose="03020402040406030203" pitchFamily="66" charset="-78"/>
              </a:rPr>
              <a:t>وأوضحت التجارب ان مدى شدة الضوء عامل هام يؤثر على كمية القلويدات التي ينتجها النبات ويؤدي تعرض أعضاء التخزين المدفونة مثل الدرنات الى الضوء الى تكوين الكلوروفيل بالإضافة الى بعض المواد السامة مثل </a:t>
            </a:r>
            <a:r>
              <a:rPr lang="ar-IQ" sz="4800" b="1" dirty="0" err="1">
                <a:solidFill>
                  <a:schemeClr val="accent1">
                    <a:lumMod val="75000"/>
                  </a:schemeClr>
                </a:solidFill>
                <a:latin typeface="Arabic Typesetting" panose="03020402040406030203" pitchFamily="66" charset="-78"/>
                <a:cs typeface="Arabic Typesetting" panose="03020402040406030203" pitchFamily="66" charset="-78"/>
              </a:rPr>
              <a:t>السولانين</a:t>
            </a:r>
            <a:r>
              <a:rPr lang="ar-IQ" sz="4800" b="1" dirty="0">
                <a:solidFill>
                  <a:schemeClr val="accent1">
                    <a:lumMod val="75000"/>
                  </a:schemeClr>
                </a:solidFill>
                <a:latin typeface="Arabic Typesetting" panose="03020402040406030203" pitchFamily="66" charset="-78"/>
                <a:cs typeface="Arabic Typesetting" panose="03020402040406030203" pitchFamily="66" charset="-78"/>
              </a:rPr>
              <a:t> في البطاطا.</a:t>
            </a:r>
            <a:r>
              <a:rPr lang="en-US" sz="4800" b="1" dirty="0">
                <a:solidFill>
                  <a:schemeClr val="accent1">
                    <a:lumMod val="75000"/>
                  </a:schemeClr>
                </a:solidFill>
                <a:latin typeface="Arabic Typesetting" panose="03020402040406030203" pitchFamily="66" charset="-78"/>
                <a:cs typeface="Arabic Typesetting" panose="03020402040406030203" pitchFamily="66" charset="-78"/>
              </a:rPr>
              <a:t/>
            </a:r>
            <a:br>
              <a:rPr lang="en-US" sz="4800" b="1" dirty="0">
                <a:solidFill>
                  <a:schemeClr val="accent1">
                    <a:lumMod val="75000"/>
                  </a:schemeClr>
                </a:solidFill>
                <a:latin typeface="Arabic Typesetting" panose="03020402040406030203" pitchFamily="66" charset="-78"/>
                <a:cs typeface="Arabic Typesetting" panose="03020402040406030203" pitchFamily="66" charset="-78"/>
              </a:rPr>
            </a:br>
            <a:endParaRPr lang="en-US" sz="4800" b="1" dirty="0">
              <a:solidFill>
                <a:schemeClr val="accent1">
                  <a:lumMod val="75000"/>
                </a:schemeClr>
              </a:solidFill>
              <a:latin typeface="Arabic Typesetting" panose="03020402040406030203" pitchFamily="66" charset="-78"/>
              <a:cs typeface="Arabic Typesetting" panose="03020402040406030203" pitchFamily="66" charset="-78"/>
            </a:endParaRPr>
          </a:p>
        </p:txBody>
      </p:sp>
      <p:sp>
        <p:nvSpPr>
          <p:cNvPr id="3" name="عنصر نائب للمحتوى 2"/>
          <p:cNvSpPr>
            <a:spLocks noGrp="1"/>
          </p:cNvSpPr>
          <p:nvPr>
            <p:ph idx="1"/>
          </p:nvPr>
        </p:nvSpPr>
        <p:spPr>
          <a:xfrm>
            <a:off x="2589212" y="5810250"/>
            <a:ext cx="8915400" cy="100972"/>
          </a:xfrm>
        </p:spPr>
        <p:txBody>
          <a:bodyPr>
            <a:normAutofit fontScale="25000" lnSpcReduction="20000"/>
          </a:bodyPr>
          <a:lstStyle/>
          <a:p>
            <a:endParaRPr lang="en-US" dirty="0"/>
          </a:p>
        </p:txBody>
      </p:sp>
    </p:spTree>
    <p:extLst>
      <p:ext uri="{BB962C8B-B14F-4D97-AF65-F5344CB8AC3E}">
        <p14:creationId xmlns:p14="http://schemas.microsoft.com/office/powerpoint/2010/main" val="20382744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619251" y="624110"/>
            <a:ext cx="9885362" cy="4005040"/>
          </a:xfrm>
        </p:spPr>
        <p:txBody>
          <a:bodyPr>
            <a:normAutofit/>
          </a:bodyPr>
          <a:lstStyle/>
          <a:p>
            <a:pPr marL="114300" marR="0" algn="r" rtl="1">
              <a:lnSpc>
                <a:spcPct val="107000"/>
              </a:lnSpc>
              <a:spcBef>
                <a:spcPts val="0"/>
              </a:spcBef>
              <a:spcAft>
                <a:spcPts val="800"/>
              </a:spcAft>
            </a:pPr>
            <a:r>
              <a:rPr lang="en-US" dirty="0" smtClean="0">
                <a:solidFill>
                  <a:srgbClr val="7030A0"/>
                </a:solidFill>
                <a:latin typeface="Calibri" panose="020F0502020204030204" pitchFamily="34" charset="0"/>
                <a:ea typeface="Calibri" panose="020F0502020204030204" pitchFamily="34" charset="0"/>
                <a:cs typeface="Simplified Arabic" panose="02020603050405020304" pitchFamily="18" charset="-78"/>
              </a:rPr>
              <a:t>- </a:t>
            </a:r>
            <a:r>
              <a:rPr lang="ar-IQ" dirty="0" smtClean="0">
                <a:solidFill>
                  <a:srgbClr val="7030A0"/>
                </a:solidFill>
                <a:latin typeface="Calibri" panose="020F0502020204030204" pitchFamily="34" charset="0"/>
                <a:ea typeface="Calibri" panose="020F0502020204030204" pitchFamily="34" charset="0"/>
                <a:cs typeface="Simplified Arabic" panose="02020603050405020304" pitchFamily="18" charset="-78"/>
              </a:rPr>
              <a:t> </a:t>
            </a:r>
            <a:r>
              <a:rPr lang="ar-IQ" sz="4000" b="1" dirty="0" smtClean="0">
                <a:solidFill>
                  <a:srgbClr val="7030A0"/>
                </a:solidFill>
                <a:latin typeface="Calibri" panose="020F0502020204030204" pitchFamily="34" charset="0"/>
                <a:ea typeface="Calibri" panose="020F0502020204030204" pitchFamily="34" charset="0"/>
                <a:cs typeface="Simplified Arabic" panose="02020603050405020304" pitchFamily="18" charset="-78"/>
              </a:rPr>
              <a:t>اما </a:t>
            </a:r>
            <a:r>
              <a:rPr lang="ar-IQ" sz="4000" b="1" dirty="0">
                <a:solidFill>
                  <a:srgbClr val="7030A0"/>
                </a:solidFill>
                <a:latin typeface="Calibri" panose="020F0502020204030204" pitchFamily="34" charset="0"/>
                <a:ea typeface="Calibri" panose="020F0502020204030204" pitchFamily="34" charset="0"/>
                <a:cs typeface="Simplified Arabic" panose="02020603050405020304" pitchFamily="18" charset="-78"/>
              </a:rPr>
              <a:t>الفترة الضوئية </a:t>
            </a:r>
            <a:r>
              <a:rPr lang="ar-IQ" sz="4000" b="1" dirty="0" smtClean="0">
                <a:solidFill>
                  <a:srgbClr val="7030A0"/>
                </a:solidFill>
                <a:latin typeface="Calibri" panose="020F0502020204030204" pitchFamily="34" charset="0"/>
                <a:ea typeface="Calibri" panose="020F0502020204030204" pitchFamily="34" charset="0"/>
                <a:cs typeface="Simplified Arabic" panose="02020603050405020304" pitchFamily="18" charset="-78"/>
              </a:rPr>
              <a:t/>
            </a:r>
            <a:br>
              <a:rPr lang="ar-IQ" sz="4000" b="1" dirty="0" smtClean="0">
                <a:solidFill>
                  <a:srgbClr val="7030A0"/>
                </a:solidFill>
                <a:latin typeface="Calibri" panose="020F0502020204030204" pitchFamily="34" charset="0"/>
                <a:ea typeface="Calibri" panose="020F0502020204030204" pitchFamily="34" charset="0"/>
                <a:cs typeface="Simplified Arabic" panose="02020603050405020304" pitchFamily="18" charset="-78"/>
              </a:rPr>
            </a:br>
            <a:r>
              <a:rPr lang="ar-IQ" sz="4000" b="1" dirty="0" smtClean="0">
                <a:solidFill>
                  <a:srgbClr val="7030A0"/>
                </a:solidFill>
                <a:latin typeface="Calibri" panose="020F0502020204030204" pitchFamily="34" charset="0"/>
                <a:ea typeface="Calibri" panose="020F0502020204030204" pitchFamily="34" charset="0"/>
                <a:cs typeface="Simplified Arabic" panose="02020603050405020304" pitchFamily="18" charset="-78"/>
              </a:rPr>
              <a:t/>
            </a:r>
            <a:br>
              <a:rPr lang="ar-IQ" sz="4000" b="1" dirty="0" smtClean="0">
                <a:solidFill>
                  <a:srgbClr val="7030A0"/>
                </a:solidFill>
                <a:latin typeface="Calibri" panose="020F0502020204030204" pitchFamily="34" charset="0"/>
                <a:ea typeface="Calibri" panose="020F0502020204030204" pitchFamily="34" charset="0"/>
                <a:cs typeface="Simplified Arabic" panose="02020603050405020304" pitchFamily="18" charset="-78"/>
              </a:rPr>
            </a:br>
            <a:r>
              <a:rPr lang="ar-IQ" b="1" dirty="0" smtClean="0">
                <a:solidFill>
                  <a:srgbClr val="00B0F0"/>
                </a:solidFill>
                <a:latin typeface="Calibri" panose="020F0502020204030204" pitchFamily="34" charset="0"/>
                <a:ea typeface="Calibri" panose="020F0502020204030204" pitchFamily="34" charset="0"/>
                <a:cs typeface="Simplified Arabic" panose="02020603050405020304" pitchFamily="18" charset="-78"/>
              </a:rPr>
              <a:t>فأنها </a:t>
            </a:r>
            <a:r>
              <a:rPr lang="ar-IQ" b="1" dirty="0">
                <a:solidFill>
                  <a:srgbClr val="00B0F0"/>
                </a:solidFill>
                <a:latin typeface="Calibri" panose="020F0502020204030204" pitchFamily="34" charset="0"/>
                <a:ea typeface="Calibri" panose="020F0502020204030204" pitchFamily="34" charset="0"/>
                <a:cs typeface="Simplified Arabic" panose="02020603050405020304" pitchFamily="18" charset="-78"/>
              </a:rPr>
              <a:t>تؤثر على التزهير وعلى تكوين أعضاء التخزين ووجد عند تعريض السكران المصري لفترة ضوئية أكثر من 16 ساعة يوميا أدى الى زيادة كل من النمو والمحتوى القلويدي للنبات.</a:t>
            </a:r>
            <a:endParaRPr lang="en-US" sz="3200" b="1" dirty="0">
              <a:solidFill>
                <a:srgbClr val="00B0F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عنصر نائب للمحتوى 2"/>
          <p:cNvSpPr>
            <a:spLocks noGrp="1"/>
          </p:cNvSpPr>
          <p:nvPr>
            <p:ph idx="1"/>
          </p:nvPr>
        </p:nvSpPr>
        <p:spPr>
          <a:xfrm flipV="1">
            <a:off x="2589212" y="5911221"/>
            <a:ext cx="8915400" cy="45719"/>
          </a:xfrm>
        </p:spPr>
        <p:txBody>
          <a:bodyPr>
            <a:normAutofit fontScale="25000" lnSpcReduction="20000"/>
          </a:bodyPr>
          <a:lstStyle/>
          <a:p>
            <a:pPr algn="r" rtl="1"/>
            <a:endParaRPr lang="en-US" dirty="0"/>
          </a:p>
        </p:txBody>
      </p:sp>
    </p:spTree>
    <p:extLst>
      <p:ext uri="{BB962C8B-B14F-4D97-AF65-F5344CB8AC3E}">
        <p14:creationId xmlns:p14="http://schemas.microsoft.com/office/powerpoint/2010/main" val="24034599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92925" y="624110"/>
            <a:ext cx="8911687" cy="747490"/>
          </a:xfrm>
        </p:spPr>
        <p:txBody>
          <a:bodyPr>
            <a:normAutofit fontScale="90000"/>
          </a:bodyPr>
          <a:lstStyle/>
          <a:p>
            <a:pPr algn="r" rtl="1"/>
            <a:r>
              <a:rPr lang="ar-IQ" b="1" dirty="0">
                <a:solidFill>
                  <a:srgbClr val="00B0F0"/>
                </a:solidFill>
                <a:ea typeface="Calibri" panose="020F0502020204030204" pitchFamily="34" charset="0"/>
                <a:cs typeface="Simplified Arabic" panose="02020603050405020304" pitchFamily="18" charset="-78"/>
              </a:rPr>
              <a:t>ويبين الجدول التالي تأثير مختلف الموجات الضوئية على النبات</a:t>
            </a:r>
            <a:endParaRPr lang="en-US" b="1" dirty="0">
              <a:solidFill>
                <a:srgbClr val="00B0F0"/>
              </a:solidFill>
            </a:endParaRP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567537988"/>
              </p:ext>
            </p:extLst>
          </p:nvPr>
        </p:nvGraphicFramePr>
        <p:xfrm>
          <a:off x="2438401" y="1371601"/>
          <a:ext cx="9066210" cy="4667248"/>
        </p:xfrm>
        <a:graphic>
          <a:graphicData uri="http://schemas.openxmlformats.org/drawingml/2006/table">
            <a:tbl>
              <a:tblPr rtl="1" firstRow="1" firstCol="1" bandRow="1">
                <a:tableStyleId>{5C22544A-7EE6-4342-B048-85BDC9FD1C3A}</a:tableStyleId>
              </a:tblPr>
              <a:tblGrid>
                <a:gridCol w="435020"/>
                <a:gridCol w="2224534"/>
                <a:gridCol w="2135552"/>
                <a:gridCol w="4271104"/>
              </a:tblGrid>
              <a:tr h="424295">
                <a:tc>
                  <a:txBody>
                    <a:bodyPr/>
                    <a:lstStyle/>
                    <a:p>
                      <a:pPr marL="0" marR="0" algn="just" rtl="1">
                        <a:lnSpc>
                          <a:spcPct val="107000"/>
                        </a:lnSpc>
                        <a:spcBef>
                          <a:spcPts val="0"/>
                        </a:spcBef>
                        <a:spcAft>
                          <a:spcPts val="0"/>
                        </a:spcAft>
                      </a:pPr>
                      <a:r>
                        <a:rPr lang="ar-IQ" sz="1400" b="1" dirty="0">
                          <a:effectLst/>
                        </a:rPr>
                        <a:t>ت</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just" rtl="1">
                        <a:lnSpc>
                          <a:spcPct val="107000"/>
                        </a:lnSpc>
                        <a:spcBef>
                          <a:spcPts val="0"/>
                        </a:spcBef>
                        <a:spcAft>
                          <a:spcPts val="0"/>
                        </a:spcAft>
                      </a:pPr>
                      <a:r>
                        <a:rPr lang="ar-IQ" sz="1400" b="1">
                          <a:effectLst/>
                        </a:rPr>
                        <a:t>نوع الاشعة</a:t>
                      </a:r>
                      <a:endParaRPr lang="en-US" sz="12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just" rtl="1">
                        <a:lnSpc>
                          <a:spcPct val="107000"/>
                        </a:lnSpc>
                        <a:spcBef>
                          <a:spcPts val="0"/>
                        </a:spcBef>
                        <a:spcAft>
                          <a:spcPts val="0"/>
                        </a:spcAft>
                      </a:pPr>
                      <a:r>
                        <a:rPr lang="ar-IQ" sz="1400" b="1">
                          <a:effectLst/>
                        </a:rPr>
                        <a:t>طول الموجة</a:t>
                      </a:r>
                      <a:endParaRPr lang="en-US" sz="12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just" rtl="1">
                        <a:lnSpc>
                          <a:spcPct val="107000"/>
                        </a:lnSpc>
                        <a:spcBef>
                          <a:spcPts val="0"/>
                        </a:spcBef>
                        <a:spcAft>
                          <a:spcPts val="0"/>
                        </a:spcAft>
                      </a:pPr>
                      <a:r>
                        <a:rPr lang="ar-IQ" sz="1400" b="1">
                          <a:effectLst/>
                        </a:rPr>
                        <a:t>التأثير على النبات</a:t>
                      </a:r>
                      <a:endParaRPr lang="en-US" sz="12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424295">
                <a:tc>
                  <a:txBody>
                    <a:bodyPr/>
                    <a:lstStyle/>
                    <a:p>
                      <a:pPr marL="0" marR="0" algn="just" rtl="1">
                        <a:lnSpc>
                          <a:spcPct val="107000"/>
                        </a:lnSpc>
                        <a:spcBef>
                          <a:spcPts val="0"/>
                        </a:spcBef>
                        <a:spcAft>
                          <a:spcPts val="0"/>
                        </a:spcAft>
                      </a:pPr>
                      <a:r>
                        <a:rPr lang="ar-IQ" sz="1400" b="1" dirty="0">
                          <a:effectLst/>
                        </a:rPr>
                        <a:t>1</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just" rtl="1">
                        <a:lnSpc>
                          <a:spcPct val="107000"/>
                        </a:lnSpc>
                        <a:spcBef>
                          <a:spcPts val="0"/>
                        </a:spcBef>
                        <a:spcAft>
                          <a:spcPts val="0"/>
                        </a:spcAft>
                      </a:pPr>
                      <a:r>
                        <a:rPr lang="ar-IQ" sz="1400" b="1">
                          <a:effectLst/>
                        </a:rPr>
                        <a:t>كاما </a:t>
                      </a:r>
                      <a:r>
                        <a:rPr lang="en-US" sz="1400" b="1">
                          <a:effectLst/>
                        </a:rPr>
                        <a:t>Gamma</a:t>
                      </a:r>
                      <a:endParaRPr lang="en-US" sz="12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just" rtl="1">
                        <a:lnSpc>
                          <a:spcPct val="107000"/>
                        </a:lnSpc>
                        <a:spcBef>
                          <a:spcPts val="0"/>
                        </a:spcBef>
                        <a:spcAft>
                          <a:spcPts val="0"/>
                        </a:spcAft>
                      </a:pPr>
                      <a:r>
                        <a:rPr lang="ar-IQ" sz="1400" b="1">
                          <a:effectLst/>
                        </a:rPr>
                        <a:t>اقل من0.1 انجستروم</a:t>
                      </a:r>
                      <a:endParaRPr lang="en-US" sz="12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just" rtl="1">
                        <a:lnSpc>
                          <a:spcPct val="107000"/>
                        </a:lnSpc>
                        <a:spcBef>
                          <a:spcPts val="0"/>
                        </a:spcBef>
                        <a:spcAft>
                          <a:spcPts val="0"/>
                        </a:spcAft>
                      </a:pPr>
                      <a:r>
                        <a:rPr lang="ar-IQ" sz="1400" b="1">
                          <a:effectLst/>
                        </a:rPr>
                        <a:t>لها تأثير ضار على النبات</a:t>
                      </a:r>
                      <a:endParaRPr lang="en-US" sz="12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424295">
                <a:tc>
                  <a:txBody>
                    <a:bodyPr/>
                    <a:lstStyle/>
                    <a:p>
                      <a:pPr marL="0" marR="0" algn="just" rtl="1">
                        <a:lnSpc>
                          <a:spcPct val="107000"/>
                        </a:lnSpc>
                        <a:spcBef>
                          <a:spcPts val="0"/>
                        </a:spcBef>
                        <a:spcAft>
                          <a:spcPts val="0"/>
                        </a:spcAft>
                      </a:pPr>
                      <a:r>
                        <a:rPr lang="ar-IQ" sz="1400" b="1">
                          <a:effectLst/>
                        </a:rPr>
                        <a:t>2</a:t>
                      </a:r>
                      <a:endParaRPr lang="en-US" sz="12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just" rtl="1">
                        <a:lnSpc>
                          <a:spcPct val="107000"/>
                        </a:lnSpc>
                        <a:spcBef>
                          <a:spcPts val="0"/>
                        </a:spcBef>
                        <a:spcAft>
                          <a:spcPts val="0"/>
                        </a:spcAft>
                      </a:pPr>
                      <a:r>
                        <a:rPr lang="ar-IQ" sz="1400" b="1" dirty="0">
                          <a:effectLst/>
                        </a:rPr>
                        <a:t>السينية </a:t>
                      </a:r>
                      <a:r>
                        <a:rPr lang="en-US" sz="1400" b="1" dirty="0">
                          <a:effectLst/>
                        </a:rPr>
                        <a:t>X-ray </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just" rtl="1">
                        <a:lnSpc>
                          <a:spcPct val="107000"/>
                        </a:lnSpc>
                        <a:spcBef>
                          <a:spcPts val="0"/>
                        </a:spcBef>
                        <a:spcAft>
                          <a:spcPts val="0"/>
                        </a:spcAft>
                      </a:pPr>
                      <a:r>
                        <a:rPr lang="ar-IQ" sz="1400" b="1">
                          <a:effectLst/>
                        </a:rPr>
                        <a:t>0.1-10 انجستروم</a:t>
                      </a:r>
                      <a:endParaRPr lang="en-US" sz="12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just" rtl="1">
                        <a:lnSpc>
                          <a:spcPct val="107000"/>
                        </a:lnSpc>
                        <a:spcBef>
                          <a:spcPts val="0"/>
                        </a:spcBef>
                        <a:spcAft>
                          <a:spcPts val="0"/>
                        </a:spcAft>
                      </a:pPr>
                      <a:r>
                        <a:rPr lang="ar-IQ" sz="1400" b="1">
                          <a:effectLst/>
                        </a:rPr>
                        <a:t>لها تأثير ضار على النبات</a:t>
                      </a:r>
                      <a:endParaRPr lang="en-US" sz="12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848591">
                <a:tc>
                  <a:txBody>
                    <a:bodyPr/>
                    <a:lstStyle/>
                    <a:p>
                      <a:pPr marL="0" marR="0" algn="just" rtl="1">
                        <a:lnSpc>
                          <a:spcPct val="107000"/>
                        </a:lnSpc>
                        <a:spcBef>
                          <a:spcPts val="0"/>
                        </a:spcBef>
                        <a:spcAft>
                          <a:spcPts val="0"/>
                        </a:spcAft>
                      </a:pPr>
                      <a:r>
                        <a:rPr lang="ar-IQ" sz="1400" b="1">
                          <a:effectLst/>
                        </a:rPr>
                        <a:t>3</a:t>
                      </a:r>
                      <a:endParaRPr lang="en-US" sz="12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just" rtl="1">
                        <a:lnSpc>
                          <a:spcPct val="107000"/>
                        </a:lnSpc>
                        <a:spcBef>
                          <a:spcPts val="0"/>
                        </a:spcBef>
                        <a:spcAft>
                          <a:spcPts val="0"/>
                        </a:spcAft>
                      </a:pPr>
                      <a:r>
                        <a:rPr lang="ar-IQ" sz="1400" b="1" dirty="0">
                          <a:effectLst/>
                        </a:rPr>
                        <a:t>فوق البنفسجية</a:t>
                      </a:r>
                      <a:r>
                        <a:rPr lang="en-US" sz="1400" b="1" dirty="0">
                          <a:effectLst/>
                        </a:rPr>
                        <a:t> Ultra-Violet</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just" rtl="1">
                        <a:lnSpc>
                          <a:spcPct val="107000"/>
                        </a:lnSpc>
                        <a:spcBef>
                          <a:spcPts val="0"/>
                        </a:spcBef>
                        <a:spcAft>
                          <a:spcPts val="0"/>
                        </a:spcAft>
                      </a:pPr>
                      <a:r>
                        <a:rPr lang="ar-IQ" sz="1400" b="1">
                          <a:effectLst/>
                        </a:rPr>
                        <a:t>10-4000 انجستروم</a:t>
                      </a:r>
                      <a:endParaRPr lang="en-US" sz="12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just" rtl="1">
                        <a:lnSpc>
                          <a:spcPct val="107000"/>
                        </a:lnSpc>
                        <a:spcBef>
                          <a:spcPts val="0"/>
                        </a:spcBef>
                        <a:spcAft>
                          <a:spcPts val="0"/>
                        </a:spcAft>
                      </a:pPr>
                      <a:r>
                        <a:rPr lang="ar-IQ" sz="1400" b="1" dirty="0">
                          <a:effectLst/>
                        </a:rPr>
                        <a:t>الجرعة الكبيرة غير مفيدة وبخلاف هذا فهي ضرورية لكثير من العمليات الحيوية</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424295">
                <a:tc>
                  <a:txBody>
                    <a:bodyPr/>
                    <a:lstStyle/>
                    <a:p>
                      <a:pPr marL="0" marR="0" algn="just" rtl="1">
                        <a:lnSpc>
                          <a:spcPct val="107000"/>
                        </a:lnSpc>
                        <a:spcBef>
                          <a:spcPts val="0"/>
                        </a:spcBef>
                        <a:spcAft>
                          <a:spcPts val="0"/>
                        </a:spcAft>
                      </a:pPr>
                      <a:r>
                        <a:rPr lang="ar-IQ" sz="1400" b="1">
                          <a:effectLst/>
                        </a:rPr>
                        <a:t>4</a:t>
                      </a:r>
                      <a:endParaRPr lang="en-US" sz="12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just" rtl="1">
                        <a:lnSpc>
                          <a:spcPct val="107000"/>
                        </a:lnSpc>
                        <a:spcBef>
                          <a:spcPts val="0"/>
                        </a:spcBef>
                        <a:spcAft>
                          <a:spcPts val="0"/>
                        </a:spcAft>
                      </a:pPr>
                      <a:r>
                        <a:rPr lang="ar-IQ" sz="1400" b="1" dirty="0">
                          <a:effectLst/>
                        </a:rPr>
                        <a:t>البنفسجية </a:t>
                      </a:r>
                      <a:r>
                        <a:rPr lang="en-US" sz="1400" b="1" dirty="0">
                          <a:effectLst/>
                        </a:rPr>
                        <a:t>Violet</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just" rtl="1">
                        <a:lnSpc>
                          <a:spcPct val="107000"/>
                        </a:lnSpc>
                        <a:spcBef>
                          <a:spcPts val="0"/>
                        </a:spcBef>
                        <a:spcAft>
                          <a:spcPts val="0"/>
                        </a:spcAft>
                      </a:pPr>
                      <a:r>
                        <a:rPr lang="ar-IQ" sz="1400" b="1">
                          <a:effectLst/>
                        </a:rPr>
                        <a:t>4000-4500 انجستروم</a:t>
                      </a:r>
                      <a:endParaRPr lang="en-US" sz="12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just" rtl="1">
                        <a:lnSpc>
                          <a:spcPct val="107000"/>
                        </a:lnSpc>
                        <a:spcBef>
                          <a:spcPts val="0"/>
                        </a:spcBef>
                        <a:spcAft>
                          <a:spcPts val="0"/>
                        </a:spcAft>
                      </a:pPr>
                      <a:r>
                        <a:rPr lang="ar-IQ" sz="1400" b="1">
                          <a:effectLst/>
                        </a:rPr>
                        <a:t>الانتحاء الضوئي </a:t>
                      </a:r>
                      <a:r>
                        <a:rPr lang="en-US" sz="1400" b="1">
                          <a:effectLst/>
                        </a:rPr>
                        <a:t>phototropism’s</a:t>
                      </a:r>
                      <a:endParaRPr lang="en-US" sz="12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848591">
                <a:tc>
                  <a:txBody>
                    <a:bodyPr/>
                    <a:lstStyle/>
                    <a:p>
                      <a:pPr marL="0" marR="0" algn="just" rtl="1">
                        <a:lnSpc>
                          <a:spcPct val="107000"/>
                        </a:lnSpc>
                        <a:spcBef>
                          <a:spcPts val="0"/>
                        </a:spcBef>
                        <a:spcAft>
                          <a:spcPts val="0"/>
                        </a:spcAft>
                      </a:pPr>
                      <a:r>
                        <a:rPr lang="en-US" sz="1400" b="1">
                          <a:effectLst/>
                        </a:rPr>
                        <a:t>5</a:t>
                      </a:r>
                      <a:endParaRPr lang="en-US" sz="12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just" rtl="1">
                        <a:lnSpc>
                          <a:spcPct val="107000"/>
                        </a:lnSpc>
                        <a:spcBef>
                          <a:spcPts val="0"/>
                        </a:spcBef>
                        <a:spcAft>
                          <a:spcPts val="0"/>
                        </a:spcAft>
                      </a:pPr>
                      <a:r>
                        <a:rPr lang="ar-IQ" sz="1400" b="1" dirty="0">
                          <a:effectLst/>
                        </a:rPr>
                        <a:t>الخضراء-الحمراء </a:t>
                      </a:r>
                      <a:r>
                        <a:rPr lang="en-US" sz="1400" b="1" dirty="0">
                          <a:effectLst/>
                        </a:rPr>
                        <a:t>Green -red</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just" rtl="1">
                        <a:lnSpc>
                          <a:spcPct val="107000"/>
                        </a:lnSpc>
                        <a:spcBef>
                          <a:spcPts val="0"/>
                        </a:spcBef>
                        <a:spcAft>
                          <a:spcPts val="0"/>
                        </a:spcAft>
                      </a:pPr>
                      <a:r>
                        <a:rPr lang="ar-IQ" sz="1400" b="1">
                          <a:effectLst/>
                        </a:rPr>
                        <a:t>4500-8000 انجستروم</a:t>
                      </a:r>
                      <a:endParaRPr lang="en-US" sz="12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just" rtl="1">
                        <a:lnSpc>
                          <a:spcPct val="107000"/>
                        </a:lnSpc>
                        <a:spcBef>
                          <a:spcPts val="0"/>
                        </a:spcBef>
                        <a:spcAft>
                          <a:spcPts val="0"/>
                        </a:spcAft>
                      </a:pPr>
                      <a:r>
                        <a:rPr lang="ar-IQ" sz="1400" b="1">
                          <a:effectLst/>
                        </a:rPr>
                        <a:t>لازمة لعملية التمثيل الضوئي ولكن تبلغ مداها في اللونين الأزرق والاحمر عند طول موجة 4600-7800</a:t>
                      </a:r>
                      <a:endParaRPr lang="en-US" sz="12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424295">
                <a:tc>
                  <a:txBody>
                    <a:bodyPr/>
                    <a:lstStyle/>
                    <a:p>
                      <a:pPr marL="0" marR="0" algn="just" rtl="1">
                        <a:lnSpc>
                          <a:spcPct val="107000"/>
                        </a:lnSpc>
                        <a:spcBef>
                          <a:spcPts val="0"/>
                        </a:spcBef>
                        <a:spcAft>
                          <a:spcPts val="0"/>
                        </a:spcAft>
                      </a:pPr>
                      <a:r>
                        <a:rPr lang="ar-IQ" sz="1400" b="1">
                          <a:effectLst/>
                        </a:rPr>
                        <a:t>6</a:t>
                      </a:r>
                      <a:endParaRPr lang="en-US" sz="12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just" rtl="1">
                        <a:lnSpc>
                          <a:spcPct val="107000"/>
                        </a:lnSpc>
                        <a:spcBef>
                          <a:spcPts val="0"/>
                        </a:spcBef>
                        <a:spcAft>
                          <a:spcPts val="0"/>
                        </a:spcAft>
                      </a:pPr>
                      <a:r>
                        <a:rPr lang="ar-IQ" sz="1400" b="1">
                          <a:effectLst/>
                        </a:rPr>
                        <a:t>تحت الحمراء </a:t>
                      </a:r>
                      <a:r>
                        <a:rPr lang="en-US" sz="1400" b="1">
                          <a:effectLst/>
                        </a:rPr>
                        <a:t>Intra-red</a:t>
                      </a:r>
                      <a:endParaRPr lang="en-US" sz="12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just" rtl="1">
                        <a:lnSpc>
                          <a:spcPct val="107000"/>
                        </a:lnSpc>
                        <a:spcBef>
                          <a:spcPts val="0"/>
                        </a:spcBef>
                        <a:spcAft>
                          <a:spcPts val="0"/>
                        </a:spcAft>
                      </a:pPr>
                      <a:r>
                        <a:rPr lang="ar-IQ" sz="1400" b="1" dirty="0">
                          <a:effectLst/>
                        </a:rPr>
                        <a:t>من 8000-1 مليمتر</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just" rtl="1">
                        <a:lnSpc>
                          <a:spcPct val="107000"/>
                        </a:lnSpc>
                        <a:spcBef>
                          <a:spcPts val="0"/>
                        </a:spcBef>
                        <a:spcAft>
                          <a:spcPts val="0"/>
                        </a:spcAft>
                      </a:pPr>
                      <a:r>
                        <a:rPr lang="ar-IQ" sz="1400" b="1" dirty="0">
                          <a:effectLst/>
                        </a:rPr>
                        <a:t>عامل حراري</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848591">
                <a:tc>
                  <a:txBody>
                    <a:bodyPr/>
                    <a:lstStyle/>
                    <a:p>
                      <a:pPr marL="0" marR="0" algn="just" rtl="1">
                        <a:lnSpc>
                          <a:spcPct val="107000"/>
                        </a:lnSpc>
                        <a:spcBef>
                          <a:spcPts val="0"/>
                        </a:spcBef>
                        <a:spcAft>
                          <a:spcPts val="0"/>
                        </a:spcAft>
                      </a:pPr>
                      <a:r>
                        <a:rPr lang="ar-IQ" sz="1400" b="1">
                          <a:effectLst/>
                        </a:rPr>
                        <a:t>7</a:t>
                      </a:r>
                      <a:endParaRPr lang="en-US" sz="12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just" rtl="1">
                        <a:lnSpc>
                          <a:spcPct val="107000"/>
                        </a:lnSpc>
                        <a:spcBef>
                          <a:spcPts val="0"/>
                        </a:spcBef>
                        <a:spcAft>
                          <a:spcPts val="0"/>
                        </a:spcAft>
                      </a:pPr>
                      <a:r>
                        <a:rPr lang="ar-IQ" sz="1400" b="1">
                          <a:effectLst/>
                        </a:rPr>
                        <a:t>الموجات الكهربائية – </a:t>
                      </a:r>
                      <a:r>
                        <a:rPr lang="en-US" sz="1400" b="1">
                          <a:effectLst/>
                        </a:rPr>
                        <a:t>Radio waves</a:t>
                      </a:r>
                      <a:endParaRPr lang="en-US" sz="12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just" rtl="1">
                        <a:lnSpc>
                          <a:spcPct val="107000"/>
                        </a:lnSpc>
                        <a:spcBef>
                          <a:spcPts val="0"/>
                        </a:spcBef>
                        <a:spcAft>
                          <a:spcPts val="0"/>
                        </a:spcAft>
                      </a:pPr>
                      <a:r>
                        <a:rPr lang="ar-IQ" sz="1400" b="1" dirty="0">
                          <a:effectLst/>
                        </a:rPr>
                        <a:t>من 1 مليمتر فما فوق</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just" rtl="1">
                        <a:lnSpc>
                          <a:spcPct val="107000"/>
                        </a:lnSpc>
                        <a:spcBef>
                          <a:spcPts val="0"/>
                        </a:spcBef>
                        <a:spcAft>
                          <a:spcPts val="0"/>
                        </a:spcAft>
                      </a:pPr>
                      <a:r>
                        <a:rPr lang="ar-IQ" sz="1400" b="1" dirty="0">
                          <a:effectLst/>
                        </a:rPr>
                        <a:t>غير معروف تأثيرها لحد الان</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bl>
          </a:graphicData>
        </a:graphic>
      </p:graphicFrame>
    </p:spTree>
    <p:extLst>
      <p:ext uri="{BB962C8B-B14F-4D97-AF65-F5344CB8AC3E}">
        <p14:creationId xmlns:p14="http://schemas.microsoft.com/office/powerpoint/2010/main" val="35985706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92925" y="624110"/>
            <a:ext cx="8911687" cy="45719"/>
          </a:xfrm>
        </p:spPr>
        <p:txBody>
          <a:bodyPr>
            <a:normAutofit fontScale="90000"/>
          </a:bodyPr>
          <a:lstStyle/>
          <a:p>
            <a:pPr algn="r" rtl="1"/>
            <a:endParaRPr lang="en-US" dirty="0"/>
          </a:p>
        </p:txBody>
      </p:sp>
      <p:sp>
        <p:nvSpPr>
          <p:cNvPr id="3" name="عنصر نائب للمحتوى 2"/>
          <p:cNvSpPr>
            <a:spLocks noGrp="1"/>
          </p:cNvSpPr>
          <p:nvPr>
            <p:ph idx="1"/>
          </p:nvPr>
        </p:nvSpPr>
        <p:spPr>
          <a:xfrm>
            <a:off x="1466850" y="1162050"/>
            <a:ext cx="10382250" cy="4749172"/>
          </a:xfrm>
        </p:spPr>
        <p:txBody>
          <a:bodyPr>
            <a:noAutofit/>
          </a:bodyPr>
          <a:lstStyle/>
          <a:p>
            <a:pPr marL="114300" marR="0" algn="just" rtl="1">
              <a:lnSpc>
                <a:spcPct val="107000"/>
              </a:lnSpc>
              <a:spcBef>
                <a:spcPts val="0"/>
              </a:spcBef>
              <a:spcAft>
                <a:spcPts val="800"/>
              </a:spcAft>
            </a:pPr>
            <a:r>
              <a:rPr lang="ar-IQ" sz="3600" b="1" dirty="0">
                <a:solidFill>
                  <a:schemeClr val="accent1">
                    <a:lumMod val="75000"/>
                  </a:schemeClr>
                </a:solidFill>
                <a:latin typeface="Calibri" panose="020F0502020204030204" pitchFamily="34" charset="0"/>
                <a:ea typeface="Calibri" panose="020F0502020204030204" pitchFamily="34" charset="0"/>
                <a:cs typeface="Simplified Arabic" panose="02020603050405020304" pitchFamily="18" charset="-78"/>
              </a:rPr>
              <a:t>ومن المستحيل فصل موجات الاشعة الضوئية عن بعضها في مجال الزراعة.</a:t>
            </a:r>
            <a:endParaRPr lang="en-US" sz="3200" b="1" dirty="0">
              <a:solidFill>
                <a:schemeClr val="accent1">
                  <a:lumMod val="75000"/>
                </a:schemeClr>
              </a:solidFill>
              <a:latin typeface="Calibri" panose="020F0502020204030204" pitchFamily="34" charset="0"/>
              <a:ea typeface="Calibri" panose="020F0502020204030204" pitchFamily="34" charset="0"/>
              <a:cs typeface="Arial" panose="020B0604020202020204" pitchFamily="34" charset="0"/>
            </a:endParaRPr>
          </a:p>
          <a:p>
            <a:pPr marL="114300" marR="0" algn="just" rtl="1">
              <a:lnSpc>
                <a:spcPct val="107000"/>
              </a:lnSpc>
              <a:spcBef>
                <a:spcPts val="0"/>
              </a:spcBef>
              <a:spcAft>
                <a:spcPts val="800"/>
              </a:spcAft>
            </a:pPr>
            <a:r>
              <a:rPr lang="ar-IQ" sz="3600" b="1" dirty="0">
                <a:solidFill>
                  <a:schemeClr val="accent1">
                    <a:lumMod val="75000"/>
                  </a:schemeClr>
                </a:solidFill>
                <a:latin typeface="Calibri" panose="020F0502020204030204" pitchFamily="34" charset="0"/>
                <a:ea typeface="Calibri" panose="020F0502020204030204" pitchFamily="34" charset="0"/>
                <a:cs typeface="Simplified Arabic" panose="02020603050405020304" pitchFamily="18" charset="-78"/>
              </a:rPr>
              <a:t>بعض النباتات لها القدرة على امتصاص نوع معين من الاشعة الضوئية دون غيرها.</a:t>
            </a:r>
            <a:endParaRPr lang="en-US" sz="3200" b="1" dirty="0">
              <a:solidFill>
                <a:schemeClr val="accent1">
                  <a:lumMod val="75000"/>
                </a:schemeClr>
              </a:solidFill>
              <a:latin typeface="Calibri" panose="020F0502020204030204" pitchFamily="34" charset="0"/>
              <a:ea typeface="Calibri" panose="020F0502020204030204" pitchFamily="34" charset="0"/>
              <a:cs typeface="Arial" panose="020B0604020202020204" pitchFamily="34" charset="0"/>
            </a:endParaRPr>
          </a:p>
          <a:p>
            <a:pPr marL="114300" marR="0" algn="just" rtl="1">
              <a:lnSpc>
                <a:spcPct val="107000"/>
              </a:lnSpc>
              <a:spcBef>
                <a:spcPts val="0"/>
              </a:spcBef>
              <a:spcAft>
                <a:spcPts val="800"/>
              </a:spcAft>
            </a:pPr>
            <a:r>
              <a:rPr lang="ar-IQ" sz="3600" b="1" dirty="0">
                <a:solidFill>
                  <a:schemeClr val="accent1">
                    <a:lumMod val="75000"/>
                  </a:schemeClr>
                </a:solidFill>
                <a:latin typeface="Calibri" panose="020F0502020204030204" pitchFamily="34" charset="0"/>
                <a:ea typeface="Calibri" panose="020F0502020204030204" pitchFamily="34" charset="0"/>
                <a:cs typeface="Simplified Arabic" panose="02020603050405020304" pitchFamily="18" charset="-78"/>
              </a:rPr>
              <a:t>بعض البذور لا تنبت الا بوجود الضوء (انبات ضوئي) </a:t>
            </a:r>
            <a:endParaRPr lang="ar-IQ" sz="3600" b="1" dirty="0" smtClean="0">
              <a:solidFill>
                <a:schemeClr val="accent1">
                  <a:lumMod val="75000"/>
                </a:schemeClr>
              </a:solidFill>
              <a:latin typeface="Calibri" panose="020F0502020204030204" pitchFamily="34" charset="0"/>
              <a:ea typeface="Calibri" panose="020F0502020204030204" pitchFamily="34" charset="0"/>
              <a:cs typeface="Simplified Arabic" panose="02020603050405020304" pitchFamily="18" charset="-78"/>
            </a:endParaRPr>
          </a:p>
          <a:p>
            <a:pPr marL="114300" marR="0" algn="just" rtl="1">
              <a:lnSpc>
                <a:spcPct val="107000"/>
              </a:lnSpc>
              <a:spcBef>
                <a:spcPts val="0"/>
              </a:spcBef>
              <a:spcAft>
                <a:spcPts val="800"/>
              </a:spcAft>
            </a:pPr>
            <a:r>
              <a:rPr lang="ar-IQ" sz="3600" b="1" dirty="0" smtClean="0">
                <a:solidFill>
                  <a:schemeClr val="accent1">
                    <a:lumMod val="75000"/>
                  </a:schemeClr>
                </a:solidFill>
                <a:latin typeface="Calibri" panose="020F0502020204030204" pitchFamily="34" charset="0"/>
                <a:ea typeface="Calibri" panose="020F0502020204030204" pitchFamily="34" charset="0"/>
                <a:cs typeface="Simplified Arabic" panose="02020603050405020304" pitchFamily="18" charset="-78"/>
              </a:rPr>
              <a:t>في </a:t>
            </a:r>
            <a:r>
              <a:rPr lang="ar-IQ" sz="3600" b="1" dirty="0">
                <a:solidFill>
                  <a:schemeClr val="accent1">
                    <a:lumMod val="75000"/>
                  </a:schemeClr>
                </a:solidFill>
                <a:latin typeface="Calibri" panose="020F0502020204030204" pitchFamily="34" charset="0"/>
                <a:ea typeface="Calibri" panose="020F0502020204030204" pitchFamily="34" charset="0"/>
                <a:cs typeface="Simplified Arabic" panose="02020603050405020304" pitchFamily="18" charset="-78"/>
              </a:rPr>
              <a:t>حين ان بعض البذور الأخرى لا تنبت الا بعيدا عن الضوء (انبات لا ضوئي).</a:t>
            </a:r>
            <a:endParaRPr lang="en-US" sz="3200" b="1" dirty="0">
              <a:solidFill>
                <a:schemeClr val="accent1">
                  <a:lumMod val="75000"/>
                </a:schemeClr>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062419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676400" y="2343150"/>
            <a:ext cx="10266362" cy="3390900"/>
          </a:xfrm>
        </p:spPr>
        <p:txBody>
          <a:bodyPr>
            <a:normAutofit/>
          </a:bodyPr>
          <a:lstStyle/>
          <a:p>
            <a:pPr marL="114300" marR="0" algn="just" rtl="1">
              <a:lnSpc>
                <a:spcPct val="107000"/>
              </a:lnSpc>
              <a:spcBef>
                <a:spcPts val="0"/>
              </a:spcBef>
              <a:spcAft>
                <a:spcPts val="800"/>
              </a:spcAft>
            </a:pPr>
            <a:r>
              <a:rPr lang="ar-IQ" sz="3600" b="1" dirty="0">
                <a:solidFill>
                  <a:schemeClr val="accent2">
                    <a:lumMod val="75000"/>
                  </a:schemeClr>
                </a:solidFill>
                <a:latin typeface="Calibri" panose="020F0502020204030204" pitchFamily="34" charset="0"/>
                <a:ea typeface="Calibri" panose="020F0502020204030204" pitchFamily="34" charset="0"/>
                <a:cs typeface="Simplified Arabic" panose="02020603050405020304" pitchFamily="18" charset="-78"/>
              </a:rPr>
              <a:t>هناك بعض النباتات الطبية *محبة للضوء مثل السنامكي والحنظل والسكران وهذه النباتات غالبا ما تكون اوراقها كبيرة ولدنة. </a:t>
            </a:r>
            <a:endParaRPr lang="ar-IQ" sz="3600" b="1" dirty="0" smtClean="0">
              <a:solidFill>
                <a:schemeClr val="accent2">
                  <a:lumMod val="75000"/>
                </a:schemeClr>
              </a:solidFill>
              <a:latin typeface="Calibri" panose="020F0502020204030204" pitchFamily="34" charset="0"/>
              <a:ea typeface="Calibri" panose="020F0502020204030204" pitchFamily="34" charset="0"/>
              <a:cs typeface="Simplified Arabic" panose="02020603050405020304" pitchFamily="18" charset="-78"/>
            </a:endParaRPr>
          </a:p>
          <a:p>
            <a:pPr marL="114300" marR="0" algn="just" rtl="1">
              <a:lnSpc>
                <a:spcPct val="107000"/>
              </a:lnSpc>
              <a:spcBef>
                <a:spcPts val="0"/>
              </a:spcBef>
              <a:spcAft>
                <a:spcPts val="800"/>
              </a:spcAft>
            </a:pPr>
            <a:r>
              <a:rPr lang="ar-IQ" sz="3600" b="1" dirty="0" smtClean="0">
                <a:solidFill>
                  <a:schemeClr val="accent2">
                    <a:lumMod val="75000"/>
                  </a:schemeClr>
                </a:solidFill>
                <a:latin typeface="Calibri" panose="020F0502020204030204" pitchFamily="34" charset="0"/>
                <a:ea typeface="Calibri" panose="020F0502020204030204" pitchFamily="34" charset="0"/>
                <a:cs typeface="Simplified Arabic" panose="02020603050405020304" pitchFamily="18" charset="-78"/>
              </a:rPr>
              <a:t>ونباتات </a:t>
            </a:r>
            <a:r>
              <a:rPr lang="ar-IQ" sz="3600" b="1" dirty="0">
                <a:solidFill>
                  <a:schemeClr val="accent2">
                    <a:lumMod val="75000"/>
                  </a:schemeClr>
                </a:solidFill>
                <a:latin typeface="Calibri" panose="020F0502020204030204" pitchFamily="34" charset="0"/>
                <a:ea typeface="Calibri" panose="020F0502020204030204" pitchFamily="34" charset="0"/>
                <a:cs typeface="Simplified Arabic" panose="02020603050405020304" pitchFamily="18" charset="-78"/>
              </a:rPr>
              <a:t>محبة للظل او غير محبة للضوء مثل البن والفلفل الأسود.</a:t>
            </a:r>
            <a:endParaRPr lang="en-US" sz="3200" b="1" dirty="0">
              <a:solidFill>
                <a:schemeClr val="accent2">
                  <a:lumMod val="75000"/>
                </a:schemeClr>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301504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847850" y="400050"/>
            <a:ext cx="9372600" cy="6038850"/>
          </a:xfrm>
        </p:spPr>
        <p:txBody>
          <a:bodyPr>
            <a:noAutofit/>
          </a:bodyPr>
          <a:lstStyle/>
          <a:p>
            <a:pPr marL="114300" marR="0" algn="just" rtl="1">
              <a:lnSpc>
                <a:spcPct val="107000"/>
              </a:lnSpc>
              <a:spcBef>
                <a:spcPts val="0"/>
              </a:spcBef>
              <a:spcAft>
                <a:spcPts val="800"/>
              </a:spcAft>
            </a:pPr>
            <a:r>
              <a:rPr lang="ar-IQ" sz="3200" b="1" dirty="0">
                <a:solidFill>
                  <a:schemeClr val="accent2">
                    <a:lumMod val="75000"/>
                  </a:schemeClr>
                </a:solidFill>
                <a:latin typeface="Calibri" panose="020F0502020204030204" pitchFamily="34" charset="0"/>
                <a:ea typeface="Calibri" panose="020F0502020204030204" pitchFamily="34" charset="0"/>
                <a:cs typeface="Simplified Arabic" panose="02020603050405020304" pitchFamily="18" charset="-78"/>
              </a:rPr>
              <a:t>نمو النبات يحتاج مجموعة من الظروف، ومن اهم هذه الشروط هو توفير الضوء لما له من أهمية بالغة في عملية التمثيل الضوئي وهو يؤثر بشكل كبير على النمو حسب مدة الإضاءة اليومية التي يتعرض لها النبات، تحتوي النباتات الراقية على الكلوروفيل التي تعمل على تخزين الطاقة الضوئية المستعملة في العمليات التي تحتاج الى طاقة مثل عمليات تحويل ثاني أوكسيد الكاربون الى سكريات وهو يعتبر ناتج النهائي لعملية التمثيل الضوئي وهذه تعتبر مهمة للأزهار فتعتبر السبب الرئيسي لتشكيل الصبغات ذات الألوان المختلفة، وكلما توفرت الكربوهيدرات كانت الألوان زاهية بشكل اكبر ولذلك فان الازهار تقل جماليتها في فصل الصيف وذلك بسبب ارتفاع نسبة التنفس عند النباتات حيث يتم استهلاك كمية ضخمة من الكربوهيدرات.</a:t>
            </a:r>
            <a:endParaRPr lang="en-US" sz="2800" b="1" dirty="0">
              <a:solidFill>
                <a:schemeClr val="accent2">
                  <a:lumMod val="75000"/>
                </a:schemeClr>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678236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81151" y="624110"/>
            <a:ext cx="9923462" cy="1985740"/>
          </a:xfrm>
        </p:spPr>
        <p:txBody>
          <a:bodyPr>
            <a:normAutofit/>
          </a:bodyPr>
          <a:lstStyle/>
          <a:p>
            <a:pPr algn="r" rtl="1"/>
            <a:r>
              <a:rPr lang="ar-IQ" b="1" u="sng" dirty="0">
                <a:solidFill>
                  <a:schemeClr val="accent5">
                    <a:lumMod val="75000"/>
                  </a:schemeClr>
                </a:solidFill>
                <a:ea typeface="Calibri" panose="020F0502020204030204" pitchFamily="34" charset="0"/>
                <a:cs typeface="Simplified Arabic" panose="02020603050405020304" pitchFamily="18" charset="-78"/>
              </a:rPr>
              <a:t>الزعفران</a:t>
            </a:r>
            <a:r>
              <a:rPr lang="ar-IQ" b="1" dirty="0">
                <a:ea typeface="Calibri" panose="020F0502020204030204" pitchFamily="34" charset="0"/>
                <a:cs typeface="Simplified Arabic" panose="02020603050405020304" pitchFamily="18" charset="-78"/>
              </a:rPr>
              <a:t> </a:t>
            </a:r>
            <a:r>
              <a:rPr lang="ar-IQ" sz="4000" b="1" dirty="0">
                <a:solidFill>
                  <a:schemeClr val="accent6">
                    <a:lumMod val="50000"/>
                  </a:schemeClr>
                </a:solidFill>
                <a:ea typeface="Calibri" panose="020F0502020204030204" pitchFamily="34" charset="0"/>
                <a:cs typeface="Simplified Arabic" panose="02020603050405020304" pitchFamily="18" charset="-78"/>
              </a:rPr>
              <a:t>يحتاج الى الشمس المباشرة لينمو بشكل جيد لذلك يزرع في المنحدرات الجنوبية في نصف الكرة الشمالي.</a:t>
            </a:r>
            <a:endParaRPr lang="en-US" sz="4000" b="1" dirty="0">
              <a:solidFill>
                <a:schemeClr val="accent6">
                  <a:lumMod val="50000"/>
                </a:schemeClr>
              </a:solidFill>
            </a:endParaRPr>
          </a:p>
        </p:txBody>
      </p:sp>
      <p:sp>
        <p:nvSpPr>
          <p:cNvPr id="3" name="عنصر نائب للمحتوى 2"/>
          <p:cNvSpPr>
            <a:spLocks noGrp="1"/>
          </p:cNvSpPr>
          <p:nvPr>
            <p:ph idx="1"/>
          </p:nvPr>
        </p:nvSpPr>
        <p:spPr>
          <a:xfrm>
            <a:off x="1409701" y="2743200"/>
            <a:ext cx="10094912" cy="2686050"/>
          </a:xfrm>
        </p:spPr>
        <p:txBody>
          <a:bodyPr/>
          <a:lstStyle/>
          <a:p>
            <a:pPr marL="114300" marR="0" algn="just" rtl="1">
              <a:lnSpc>
                <a:spcPct val="107000"/>
              </a:lnSpc>
              <a:spcBef>
                <a:spcPts val="0"/>
              </a:spcBef>
              <a:spcAft>
                <a:spcPts val="800"/>
              </a:spcAft>
            </a:pPr>
            <a:r>
              <a:rPr lang="ar-IQ" sz="4000" b="1" u="sng" dirty="0">
                <a:solidFill>
                  <a:schemeClr val="accent1">
                    <a:lumMod val="75000"/>
                  </a:schemeClr>
                </a:solidFill>
                <a:latin typeface="Calibri" panose="020F0502020204030204" pitchFamily="34" charset="0"/>
                <a:ea typeface="Calibri" panose="020F0502020204030204" pitchFamily="34" charset="0"/>
                <a:cs typeface="Simplified Arabic" panose="02020603050405020304" pitchFamily="18" charset="-78"/>
              </a:rPr>
              <a:t>الحلبة</a:t>
            </a:r>
            <a:r>
              <a:rPr lang="ar-IQ" dirty="0">
                <a:latin typeface="Calibri" panose="020F0502020204030204" pitchFamily="34" charset="0"/>
                <a:ea typeface="Calibri" panose="020F0502020204030204" pitchFamily="34" charset="0"/>
                <a:cs typeface="Simplified Arabic" panose="02020603050405020304" pitchFamily="18" charset="-78"/>
              </a:rPr>
              <a:t> </a:t>
            </a:r>
            <a:r>
              <a:rPr lang="ar-IQ" sz="3600" b="1" dirty="0">
                <a:solidFill>
                  <a:schemeClr val="accent2">
                    <a:lumMod val="50000"/>
                  </a:schemeClr>
                </a:solidFill>
                <a:latin typeface="Calibri" panose="020F0502020204030204" pitchFamily="34" charset="0"/>
                <a:ea typeface="Calibri" panose="020F0502020204030204" pitchFamily="34" charset="0"/>
                <a:cs typeface="Simplified Arabic" panose="02020603050405020304" pitchFamily="18" charset="-78"/>
              </a:rPr>
              <a:t>تعتبر من نباتات من نباتات الفترة الضوئية القصيرة ودرجة الحرارة المنخفضة مع ذلك فالفترة الضوئية الطويلة وشدة الاشعة تساعد على زيادة في سرعة النمو والتبكير في التزهير والنضج الثمري (نباتات نهار طويل).</a:t>
            </a:r>
            <a:endParaRPr lang="en-US" sz="3200" b="1" dirty="0">
              <a:solidFill>
                <a:schemeClr val="accent2">
                  <a:lumMod val="50000"/>
                </a:schemeClr>
              </a:solidFill>
              <a:latin typeface="Calibri" panose="020F0502020204030204" pitchFamily="34" charset="0"/>
              <a:ea typeface="Calibri" panose="020F0502020204030204" pitchFamily="34" charset="0"/>
              <a:cs typeface="Arial" panose="020B0604020202020204" pitchFamily="34" charset="0"/>
            </a:endParaRPr>
          </a:p>
          <a:p>
            <a:pPr algn="r" rtl="1"/>
            <a:endParaRPr lang="en-US" dirty="0"/>
          </a:p>
        </p:txBody>
      </p:sp>
    </p:spTree>
    <p:extLst>
      <p:ext uri="{BB962C8B-B14F-4D97-AF65-F5344CB8AC3E}">
        <p14:creationId xmlns:p14="http://schemas.microsoft.com/office/powerpoint/2010/main" val="4938768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14501" y="624110"/>
            <a:ext cx="9790112" cy="1280890"/>
          </a:xfrm>
        </p:spPr>
        <p:txBody>
          <a:bodyPr>
            <a:normAutofit fontScale="90000"/>
          </a:bodyPr>
          <a:lstStyle/>
          <a:p>
            <a:pPr marL="114300" marR="0" algn="r" rtl="1">
              <a:lnSpc>
                <a:spcPct val="107000"/>
              </a:lnSpc>
              <a:spcBef>
                <a:spcPts val="0"/>
              </a:spcBef>
              <a:spcAft>
                <a:spcPts val="800"/>
              </a:spcAft>
            </a:pPr>
            <a:r>
              <a:rPr lang="ar-IQ" sz="4400" b="1" u="sng"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القرنفل</a:t>
            </a:r>
            <a:r>
              <a:rPr lang="ar-IQ"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 </a:t>
            </a:r>
            <a:r>
              <a:rPr lang="ar-IQ" sz="4000" b="1" dirty="0">
                <a:solidFill>
                  <a:srgbClr val="C00000"/>
                </a:solidFill>
                <a:latin typeface="Calibri" panose="020F0502020204030204" pitchFamily="34" charset="0"/>
                <a:ea typeface="Calibri" panose="020F0502020204030204" pitchFamily="34" charset="0"/>
                <a:cs typeface="Simplified Arabic" panose="02020603050405020304" pitchFamily="18" charset="-78"/>
              </a:rPr>
              <a:t>من نباتات النهار الطويل وجد ان زيادة في كل من طول النهار وشدة الإضاءة يؤدي الى زيادة طول السلاميات وزيادة عدد بتلات الزهرة.</a:t>
            </a:r>
            <a:endParaRPr lang="en-US" b="1" dirty="0">
              <a:solidFill>
                <a:srgbClr val="C0000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عنصر نائب للمحتوى 2"/>
          <p:cNvSpPr>
            <a:spLocks noGrp="1"/>
          </p:cNvSpPr>
          <p:nvPr>
            <p:ph idx="1"/>
          </p:nvPr>
        </p:nvSpPr>
        <p:spPr>
          <a:xfrm>
            <a:off x="1714501" y="3409950"/>
            <a:ext cx="9790111" cy="2501272"/>
          </a:xfrm>
        </p:spPr>
        <p:txBody>
          <a:bodyPr/>
          <a:lstStyle/>
          <a:p>
            <a:pPr algn="r" rtl="1"/>
            <a:r>
              <a:rPr lang="ar-IQ" sz="4000" b="1" u="sng" dirty="0">
                <a:ea typeface="Calibri" panose="020F0502020204030204" pitchFamily="34" charset="0"/>
                <a:cs typeface="Simplified Arabic" panose="02020603050405020304" pitchFamily="18" charset="-78"/>
              </a:rPr>
              <a:t>الداتورا </a:t>
            </a:r>
            <a:r>
              <a:rPr lang="ar-IQ" sz="3600" b="1" dirty="0">
                <a:solidFill>
                  <a:schemeClr val="tx2">
                    <a:lumMod val="60000"/>
                    <a:lumOff val="40000"/>
                  </a:schemeClr>
                </a:solidFill>
                <a:ea typeface="Calibri" panose="020F0502020204030204" pitchFamily="34" charset="0"/>
                <a:cs typeface="Simplified Arabic" panose="02020603050405020304" pitchFamily="18" charset="-78"/>
              </a:rPr>
              <a:t>عند تعرضها الى الضوء الشديد لفترة طويلة أدى الة زيادة كبيرة في محتواها من قلويد الهايوسين عند الازهار.</a:t>
            </a:r>
            <a:endParaRPr lang="en-US" sz="3600" b="1" dirty="0">
              <a:solidFill>
                <a:schemeClr val="tx2">
                  <a:lumMod val="60000"/>
                  <a:lumOff val="40000"/>
                </a:schemeClr>
              </a:solidFill>
            </a:endParaRPr>
          </a:p>
        </p:txBody>
      </p:sp>
    </p:spTree>
    <p:extLst>
      <p:ext uri="{BB962C8B-B14F-4D97-AF65-F5344CB8AC3E}">
        <p14:creationId xmlns:p14="http://schemas.microsoft.com/office/powerpoint/2010/main" val="362792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92925" y="624109"/>
            <a:ext cx="8911687" cy="2015181"/>
          </a:xfrm>
        </p:spPr>
        <p:txBody>
          <a:bodyPr>
            <a:normAutofit/>
          </a:bodyPr>
          <a:lstStyle/>
          <a:p>
            <a:pPr algn="ctr"/>
            <a:r>
              <a:rPr lang="ar-IQ" sz="4000" b="1" u="sng" dirty="0" smtClean="0">
                <a:solidFill>
                  <a:srgbClr val="C00000"/>
                </a:solidFill>
              </a:rPr>
              <a:t>المحاضرة الأولى </a:t>
            </a:r>
            <a:endParaRPr lang="en-US" sz="4000" b="1" u="sng" dirty="0">
              <a:solidFill>
                <a:srgbClr val="C00000"/>
              </a:solidFill>
            </a:endParaRPr>
          </a:p>
        </p:txBody>
      </p:sp>
      <p:sp>
        <p:nvSpPr>
          <p:cNvPr id="3" name="عنصر نائب للمحتوى 2"/>
          <p:cNvSpPr>
            <a:spLocks noGrp="1"/>
          </p:cNvSpPr>
          <p:nvPr>
            <p:ph idx="1"/>
          </p:nvPr>
        </p:nvSpPr>
        <p:spPr>
          <a:xfrm>
            <a:off x="2589212" y="3304308"/>
            <a:ext cx="8915400" cy="2606913"/>
          </a:xfrm>
        </p:spPr>
        <p:txBody>
          <a:bodyPr/>
          <a:lstStyle/>
          <a:p>
            <a:pPr algn="r" rtl="1"/>
            <a:r>
              <a:rPr lang="ar-IQ" sz="3200" b="1" dirty="0">
                <a:solidFill>
                  <a:schemeClr val="accent5">
                    <a:lumMod val="50000"/>
                  </a:schemeClr>
                </a:solidFill>
              </a:rPr>
              <a:t>نبذة عن العقاقير الطبية تشمل</a:t>
            </a:r>
          </a:p>
          <a:p>
            <a:pPr algn="r" rtl="1"/>
            <a:r>
              <a:rPr lang="ar-IQ" sz="3200" b="1" dirty="0" smtClean="0">
                <a:solidFill>
                  <a:schemeClr val="accent5">
                    <a:lumMod val="50000"/>
                  </a:schemeClr>
                </a:solidFill>
              </a:rPr>
              <a:t>مصادر العقاقير الطبية </a:t>
            </a:r>
          </a:p>
          <a:p>
            <a:pPr algn="r" rtl="1"/>
            <a:r>
              <a:rPr lang="ar-IQ" sz="3200" b="1" dirty="0" smtClean="0">
                <a:solidFill>
                  <a:schemeClr val="accent5">
                    <a:lumMod val="50000"/>
                  </a:schemeClr>
                </a:solidFill>
              </a:rPr>
              <a:t>تعريف العقاقير الطبية</a:t>
            </a:r>
          </a:p>
          <a:p>
            <a:endParaRPr lang="en-US" dirty="0"/>
          </a:p>
        </p:txBody>
      </p:sp>
    </p:spTree>
    <p:extLst>
      <p:ext uri="{BB962C8B-B14F-4D97-AF65-F5344CB8AC3E}">
        <p14:creationId xmlns:p14="http://schemas.microsoft.com/office/powerpoint/2010/main" val="38477120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914400" y="1390650"/>
            <a:ext cx="10952162" cy="4495800"/>
          </a:xfrm>
        </p:spPr>
        <p:txBody>
          <a:bodyPr>
            <a:normAutofit fontScale="85000" lnSpcReduction="10000"/>
          </a:bodyPr>
          <a:lstStyle/>
          <a:p>
            <a:pPr marL="114300" marR="0" algn="just" rtl="1">
              <a:lnSpc>
                <a:spcPct val="107000"/>
              </a:lnSpc>
              <a:spcBef>
                <a:spcPts val="0"/>
              </a:spcBef>
              <a:spcAft>
                <a:spcPts val="800"/>
              </a:spcAft>
            </a:pPr>
            <a:r>
              <a:rPr lang="ar-IQ" sz="4000" b="1" dirty="0">
                <a:solidFill>
                  <a:srgbClr val="C00000"/>
                </a:solidFill>
                <a:latin typeface="Calibri" panose="020F0502020204030204" pitchFamily="34" charset="0"/>
                <a:ea typeface="Calibri" panose="020F0502020204030204" pitchFamily="34" charset="0"/>
                <a:cs typeface="Simplified Arabic" panose="02020603050405020304" pitchFamily="18" charset="-78"/>
              </a:rPr>
              <a:t>كما ان للضوء تأثيرات غير مباشرة مهمة في تحويل النبات من مرحلة النمو الخضري الى مرحلة النمو الزهري (تكوين الازهار)، وعلى نسبة الزيت الطيار في النباتات العطرية وتركيب الزيت العطري ونسبة المكونات الفعالة في النباتات الطبية</a:t>
            </a:r>
            <a:r>
              <a:rPr lang="ar-IQ" sz="4000" b="1" dirty="0" smtClean="0">
                <a:solidFill>
                  <a:srgbClr val="C00000"/>
                </a:solidFill>
                <a:latin typeface="Calibri" panose="020F0502020204030204" pitchFamily="34" charset="0"/>
                <a:ea typeface="Calibri" panose="020F0502020204030204" pitchFamily="34" charset="0"/>
                <a:cs typeface="Simplified Arabic" panose="02020603050405020304" pitchFamily="18" charset="-78"/>
              </a:rPr>
              <a:t>.</a:t>
            </a:r>
          </a:p>
          <a:p>
            <a:pPr marL="114300" marR="0" algn="just" rtl="1">
              <a:lnSpc>
                <a:spcPct val="107000"/>
              </a:lnSpc>
              <a:spcBef>
                <a:spcPts val="0"/>
              </a:spcBef>
              <a:spcAft>
                <a:spcPts val="800"/>
              </a:spcAft>
            </a:pPr>
            <a:endParaRPr lang="en-US" sz="3600" b="1" dirty="0">
              <a:solidFill>
                <a:srgbClr val="C00000"/>
              </a:solidFill>
              <a:latin typeface="Calibri" panose="020F0502020204030204" pitchFamily="34" charset="0"/>
              <a:ea typeface="Calibri" panose="020F0502020204030204" pitchFamily="34" charset="0"/>
              <a:cs typeface="Arial" panose="020B0604020202020204" pitchFamily="34" charset="0"/>
            </a:endParaRPr>
          </a:p>
          <a:p>
            <a:pPr marL="114300" marR="0" algn="just" rtl="1">
              <a:lnSpc>
                <a:spcPct val="107000"/>
              </a:lnSpc>
              <a:spcBef>
                <a:spcPts val="0"/>
              </a:spcBef>
              <a:spcAft>
                <a:spcPts val="800"/>
              </a:spcAft>
            </a:pPr>
            <a:r>
              <a:rPr lang="ar-IQ" sz="3900" b="1" dirty="0">
                <a:solidFill>
                  <a:schemeClr val="tx2">
                    <a:lumMod val="75000"/>
                  </a:schemeClr>
                </a:solidFill>
                <a:latin typeface="Calibri" panose="020F0502020204030204" pitchFamily="34" charset="0"/>
                <a:ea typeface="Calibri" panose="020F0502020204030204" pitchFamily="34" charset="0"/>
                <a:cs typeface="Simplified Arabic" panose="02020603050405020304" pitchFamily="18" charset="-78"/>
              </a:rPr>
              <a:t>وعموما بالنسبة للنباتات الطبية يجب مراعاة متطلباتها بكل عناية فالنباتات التي تميل الى الضوء لا يسمح بمعاملتها كنباتات تخشى التعرض للضوء او كنباتات ظل لن هذا يؤثر تأثيرا واضحا على كمية المكونات الفعالة بها.</a:t>
            </a:r>
            <a:endParaRPr lang="en-US" sz="3500" b="1" dirty="0">
              <a:solidFill>
                <a:schemeClr val="tx2">
                  <a:lumMod val="75000"/>
                </a:schemeClr>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623024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rtl="1"/>
            <a:r>
              <a:rPr lang="ar-IQ" sz="5400" b="1" dirty="0" smtClean="0">
                <a:solidFill>
                  <a:srgbClr val="C00000"/>
                </a:solidFill>
              </a:rPr>
              <a:t>الاسئلة</a:t>
            </a:r>
            <a:endParaRPr lang="en-US" sz="5400" b="1" dirty="0">
              <a:solidFill>
                <a:srgbClr val="C00000"/>
              </a:solidFill>
            </a:endParaRPr>
          </a:p>
        </p:txBody>
      </p:sp>
      <p:sp>
        <p:nvSpPr>
          <p:cNvPr id="3" name="عنصر نائب للمحتوى 2"/>
          <p:cNvSpPr>
            <a:spLocks noGrp="1"/>
          </p:cNvSpPr>
          <p:nvPr>
            <p:ph idx="1"/>
          </p:nvPr>
        </p:nvSpPr>
        <p:spPr>
          <a:xfrm>
            <a:off x="1620982" y="2826326"/>
            <a:ext cx="9883630" cy="3084895"/>
          </a:xfrm>
        </p:spPr>
        <p:txBody>
          <a:bodyPr/>
          <a:lstStyle/>
          <a:p>
            <a:pPr algn="r" rtl="1"/>
            <a:r>
              <a:rPr lang="ar-IQ" sz="3600" b="1" dirty="0" smtClean="0">
                <a:solidFill>
                  <a:schemeClr val="accent3">
                    <a:lumMod val="50000"/>
                  </a:schemeClr>
                </a:solidFill>
              </a:rPr>
              <a:t>س1/ ماهي مصادر العقاقير الطبية</a:t>
            </a:r>
          </a:p>
          <a:p>
            <a:pPr algn="r" rtl="1"/>
            <a:r>
              <a:rPr lang="ar-IQ" sz="3600" b="1" dirty="0" smtClean="0">
                <a:solidFill>
                  <a:schemeClr val="accent3">
                    <a:lumMod val="50000"/>
                  </a:schemeClr>
                </a:solidFill>
              </a:rPr>
              <a:t> س2/ كيف يؤثر الضوء على نبات الداتورا </a:t>
            </a:r>
          </a:p>
          <a:p>
            <a:pPr algn="r" rtl="1"/>
            <a:r>
              <a:rPr lang="ar-IQ" sz="3600" b="1" dirty="0" smtClean="0">
                <a:solidFill>
                  <a:schemeClr val="accent3">
                    <a:lumMod val="50000"/>
                  </a:schemeClr>
                </a:solidFill>
              </a:rPr>
              <a:t>س3/ ماهي صفات النباتات المحبة للضو</a:t>
            </a:r>
            <a:r>
              <a:rPr lang="ar-IQ" dirty="0" smtClean="0"/>
              <a:t>ء</a:t>
            </a:r>
            <a:endParaRPr lang="en-US" dirty="0"/>
          </a:p>
        </p:txBody>
      </p:sp>
    </p:spTree>
    <p:extLst>
      <p:ext uri="{BB962C8B-B14F-4D97-AF65-F5344CB8AC3E}">
        <p14:creationId xmlns:p14="http://schemas.microsoft.com/office/powerpoint/2010/main" val="34495150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92925" y="624110"/>
            <a:ext cx="9103775" cy="1604740"/>
          </a:xfrm>
        </p:spPr>
        <p:txBody>
          <a:bodyPr>
            <a:normAutofit fontScale="90000"/>
          </a:bodyPr>
          <a:lstStyle/>
          <a:p>
            <a:pPr algn="r" rtl="1"/>
            <a:r>
              <a:rPr lang="ar-IQ" b="1" dirty="0">
                <a:solidFill>
                  <a:srgbClr val="C00000"/>
                </a:solidFill>
              </a:rPr>
              <a:t>محاضرة/ </a:t>
            </a:r>
            <a:r>
              <a:rPr lang="ar-IQ" b="1" dirty="0" smtClean="0">
                <a:solidFill>
                  <a:srgbClr val="C00000"/>
                </a:solidFill>
              </a:rPr>
              <a:t>1</a:t>
            </a:r>
            <a:r>
              <a:rPr lang="en-US" dirty="0" smtClean="0">
                <a:solidFill>
                  <a:srgbClr val="C00000"/>
                </a:solidFill>
              </a:rPr>
              <a:t/>
            </a:r>
            <a:br>
              <a:rPr lang="en-US" dirty="0" smtClean="0">
                <a:solidFill>
                  <a:srgbClr val="C00000"/>
                </a:solidFill>
              </a:rPr>
            </a:br>
            <a:r>
              <a:rPr lang="en-US" dirty="0">
                <a:solidFill>
                  <a:srgbClr val="C00000"/>
                </a:solidFill>
              </a:rPr>
              <a:t/>
            </a:r>
            <a:br>
              <a:rPr lang="en-US" dirty="0">
                <a:solidFill>
                  <a:srgbClr val="C00000"/>
                </a:solidFill>
              </a:rPr>
            </a:br>
            <a:r>
              <a:rPr lang="ar-IQ" b="1" dirty="0" smtClean="0">
                <a:solidFill>
                  <a:srgbClr val="0070C0"/>
                </a:solidFill>
              </a:rPr>
              <a:t>المقدمة</a:t>
            </a:r>
            <a:endParaRPr lang="en-US" dirty="0">
              <a:solidFill>
                <a:srgbClr val="0070C0"/>
              </a:solidFill>
            </a:endParaRPr>
          </a:p>
        </p:txBody>
      </p:sp>
      <p:sp>
        <p:nvSpPr>
          <p:cNvPr id="3" name="عنصر نائب للمحتوى 2"/>
          <p:cNvSpPr>
            <a:spLocks noGrp="1"/>
          </p:cNvSpPr>
          <p:nvPr>
            <p:ph idx="1"/>
          </p:nvPr>
        </p:nvSpPr>
        <p:spPr>
          <a:xfrm>
            <a:off x="685800" y="2762250"/>
            <a:ext cx="11277600" cy="3543300"/>
          </a:xfrm>
        </p:spPr>
        <p:txBody>
          <a:bodyPr>
            <a:normAutofit/>
          </a:bodyPr>
          <a:lstStyle/>
          <a:p>
            <a:pPr marL="0" marR="0" algn="just" rtl="1">
              <a:lnSpc>
                <a:spcPct val="107000"/>
              </a:lnSpc>
              <a:spcBef>
                <a:spcPts val="0"/>
              </a:spcBef>
              <a:spcAft>
                <a:spcPts val="800"/>
              </a:spcAft>
            </a:pPr>
            <a:r>
              <a:rPr lang="ar-IQ" sz="2800" b="1" dirty="0">
                <a:latin typeface="Calibri" panose="020F0502020204030204" pitchFamily="34" charset="0"/>
                <a:ea typeface="Calibri" panose="020F0502020204030204" pitchFamily="34" charset="0"/>
                <a:cs typeface="Simplified Arabic" panose="02020603050405020304" pitchFamily="18" charset="-78"/>
              </a:rPr>
              <a:t>هناك مصدران اساسيان للعقاقير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ar-IQ" sz="2800" b="1" dirty="0">
                <a:latin typeface="Calibri" panose="020F0502020204030204" pitchFamily="34" charset="0"/>
                <a:ea typeface="Calibri" panose="020F0502020204030204" pitchFamily="34" charset="0"/>
                <a:cs typeface="Simplified Arabic" panose="02020603050405020304" pitchFamily="18" charset="-78"/>
              </a:rPr>
              <a:t>الأول هو المركبات الكيميائية والتي انتشرت وتنوعت نتيجة التطور في فروع علم الكيمياء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ar-IQ" sz="2800" b="1" dirty="0">
                <a:latin typeface="Calibri" panose="020F0502020204030204" pitchFamily="34" charset="0"/>
                <a:ea typeface="Calibri" panose="020F0502020204030204" pitchFamily="34" charset="0"/>
                <a:cs typeface="Simplified Arabic" panose="02020603050405020304" pitchFamily="18" charset="-78"/>
              </a:rPr>
              <a:t>الثاني هو المواد الفعالة المستخلصة من النباتات الطبية وهي تاريخها اسبق وتحمل في طياتها وصفاتها ما يجعل لها مميزات قد لا تتوفر في المصدر الأول.</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531863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57250" y="381000"/>
            <a:ext cx="11201399" cy="5734050"/>
          </a:xfrm>
        </p:spPr>
        <p:txBody>
          <a:bodyPr>
            <a:normAutofit fontScale="90000"/>
          </a:bodyPr>
          <a:lstStyle/>
          <a:p>
            <a:pPr algn="just" rtl="1"/>
            <a:r>
              <a:rPr lang="ar-IQ" dirty="0">
                <a:solidFill>
                  <a:srgbClr val="002060"/>
                </a:solidFill>
                <a:ea typeface="Calibri" panose="020F0502020204030204" pitchFamily="34" charset="0"/>
                <a:cs typeface="Simplified Arabic" panose="02020603050405020304" pitchFamily="18" charset="-78"/>
              </a:rPr>
              <a:t>اعتقد الكثيرون ان الادوية المصنعة سوف تحل محل النباتات الطبية المستعملة في العلاج لكن الذي حدث هو العكس تماما فقد ظهرت امراضا لم تكن معروفة وغير منتشرة بل دخل عصر الامراض المزمنة ويرجع هذا التلوث البيئي الحاصل من المواد الكيميائية التي دخلت جميع مناحي الحياة وبالتالي اثرت على </a:t>
            </a:r>
            <a:r>
              <a:rPr lang="ar-IQ" dirty="0" smtClean="0">
                <a:solidFill>
                  <a:srgbClr val="002060"/>
                </a:solidFill>
                <a:ea typeface="Calibri" panose="020F0502020204030204" pitchFamily="34" charset="0"/>
                <a:cs typeface="Simplified Arabic" panose="02020603050405020304" pitchFamily="18" charset="-78"/>
              </a:rPr>
              <a:t>صحته </a:t>
            </a:r>
            <a:r>
              <a:rPr lang="ar-IQ" smtClean="0">
                <a:solidFill>
                  <a:srgbClr val="002060"/>
                </a:solidFill>
                <a:ea typeface="Calibri" panose="020F0502020204030204" pitchFamily="34" charset="0"/>
                <a:cs typeface="Simplified Arabic" panose="02020603050405020304" pitchFamily="18" charset="-78"/>
              </a:rPr>
              <a:t>وقوته ومناعته </a:t>
            </a:r>
            <a:r>
              <a:rPr lang="ar-IQ" dirty="0">
                <a:solidFill>
                  <a:srgbClr val="002060"/>
                </a:solidFill>
                <a:ea typeface="Calibri" panose="020F0502020204030204" pitchFamily="34" charset="0"/>
                <a:cs typeface="Simplified Arabic" panose="02020603050405020304" pitchFamily="18" charset="-78"/>
              </a:rPr>
              <a:t>في مقاومة الامراض، بالإضافة الى الاثار الجانبية الضارة لبعض الادوية المصنعة وذلك لأنها مواد كيميائية مركزة تم تحضيره في المختبر تحت ظروف قاسية، بينما ابت حكمة الخالق عز وجل الا ان يجعل هذه المواد الفعالة في النباتات بتركيزات منخفضة سهلة يمكن للجسم البشري التفاعل معها برفق في صورتها الطبيعية، لذلك اوصت المؤتمرات الدولية بالعودة للطبيعة والاهتمام بها في صناعة الادوية الحديثة مثل الصبر وثمار الخلة البري والخلة البستاني والسنامكي والعرقسوس والترمس</a:t>
            </a:r>
            <a:endParaRPr lang="en-US" dirty="0">
              <a:solidFill>
                <a:srgbClr val="002060"/>
              </a:solidFill>
            </a:endParaRPr>
          </a:p>
        </p:txBody>
      </p:sp>
      <p:sp>
        <p:nvSpPr>
          <p:cNvPr id="3" name="عنصر نائب للمحتوى 2"/>
          <p:cNvSpPr>
            <a:spLocks noGrp="1"/>
          </p:cNvSpPr>
          <p:nvPr>
            <p:ph idx="1"/>
          </p:nvPr>
        </p:nvSpPr>
        <p:spPr>
          <a:xfrm flipV="1">
            <a:off x="2589212" y="6858000"/>
            <a:ext cx="8915400" cy="209550"/>
          </a:xfrm>
        </p:spPr>
        <p:txBody>
          <a:bodyPr>
            <a:normAutofit fontScale="47500" lnSpcReduction="20000"/>
          </a:bodyPr>
          <a:lstStyle/>
          <a:p>
            <a:pPr algn="r" rtl="1"/>
            <a:endParaRPr lang="en-US" dirty="0"/>
          </a:p>
        </p:txBody>
      </p:sp>
    </p:spTree>
    <p:extLst>
      <p:ext uri="{BB962C8B-B14F-4D97-AF65-F5344CB8AC3E}">
        <p14:creationId xmlns:p14="http://schemas.microsoft.com/office/powerpoint/2010/main" val="19145329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marL="0" marR="0" algn="r" rtl="1">
              <a:lnSpc>
                <a:spcPct val="107000"/>
              </a:lnSpc>
              <a:spcBef>
                <a:spcPts val="0"/>
              </a:spcBef>
              <a:spcAft>
                <a:spcPts val="800"/>
              </a:spcAft>
            </a:pPr>
            <a:r>
              <a:rPr lang="ar-IQ" dirty="0">
                <a:solidFill>
                  <a:srgbClr val="002060"/>
                </a:solidFill>
                <a:latin typeface="Calibri" panose="020F0502020204030204" pitchFamily="34" charset="0"/>
                <a:ea typeface="Calibri" panose="020F0502020204030204" pitchFamily="34" charset="0"/>
                <a:cs typeface="Simplified Arabic" panose="02020603050405020304" pitchFamily="18" charset="-78"/>
              </a:rPr>
              <a:t>بالإضافة الى الوصفات الشعبية التي ما زالت تستخدم مثل:</a:t>
            </a:r>
            <a:endParaRPr lang="en-US" sz="3200" dirty="0">
              <a:solidFill>
                <a:srgbClr val="00206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عنصر نائب للمحتوى 2"/>
          <p:cNvSpPr>
            <a:spLocks noGrp="1"/>
          </p:cNvSpPr>
          <p:nvPr>
            <p:ph idx="1"/>
          </p:nvPr>
        </p:nvSpPr>
        <p:spPr/>
        <p:txBody>
          <a:bodyPr/>
          <a:lstStyle/>
          <a:p>
            <a:pPr lvl="0" algn="just" rtl="1">
              <a:lnSpc>
                <a:spcPct val="107000"/>
              </a:lnSpc>
              <a:spcBef>
                <a:spcPts val="0"/>
              </a:spcBef>
              <a:spcAft>
                <a:spcPts val="800"/>
              </a:spcAft>
              <a:buFont typeface="Symbol" panose="05050102010706020507" pitchFamily="18" charset="2"/>
              <a:buChar char=""/>
            </a:pPr>
            <a:r>
              <a:rPr lang="ar-IQ" sz="2800" b="1" dirty="0">
                <a:solidFill>
                  <a:srgbClr val="002060"/>
                </a:solidFill>
                <a:latin typeface="Calibri" panose="020F0502020204030204" pitchFamily="34" charset="0"/>
                <a:ea typeface="Calibri" panose="020F0502020204030204" pitchFamily="34" charset="0"/>
                <a:cs typeface="Simplified Arabic" panose="02020603050405020304" pitchFamily="18" charset="-78"/>
              </a:rPr>
              <a:t>الراوند </a:t>
            </a:r>
            <a:r>
              <a:rPr lang="ar-IQ" sz="2800" b="1" dirty="0" err="1">
                <a:solidFill>
                  <a:srgbClr val="002060"/>
                </a:solidFill>
                <a:latin typeface="Calibri" panose="020F0502020204030204" pitchFamily="34" charset="0"/>
                <a:ea typeface="Calibri" panose="020F0502020204030204" pitchFamily="34" charset="0"/>
                <a:cs typeface="Simplified Arabic" panose="02020603050405020304" pitchFamily="18" charset="-78"/>
              </a:rPr>
              <a:t>والكركدية</a:t>
            </a:r>
            <a:r>
              <a:rPr lang="ar-IQ" sz="2800" b="1" dirty="0">
                <a:solidFill>
                  <a:srgbClr val="002060"/>
                </a:solidFill>
                <a:latin typeface="Calibri" panose="020F0502020204030204" pitchFamily="34" charset="0"/>
                <a:ea typeface="Calibri" panose="020F0502020204030204" pitchFamily="34" charset="0"/>
                <a:cs typeface="Simplified Arabic" panose="02020603050405020304" pitchFamily="18" charset="-78"/>
              </a:rPr>
              <a:t> لعلاج ارتفاع ضغط الدم </a:t>
            </a:r>
            <a:endParaRPr lang="en-US" sz="2400" b="1" dirty="0">
              <a:solidFill>
                <a:srgbClr val="002060"/>
              </a:solidFill>
              <a:latin typeface="Calibri" panose="020F0502020204030204" pitchFamily="34" charset="0"/>
              <a:ea typeface="Calibri" panose="020F0502020204030204" pitchFamily="34" charset="0"/>
              <a:cs typeface="Arial" panose="020B0604020202020204" pitchFamily="34" charset="0"/>
            </a:endParaRPr>
          </a:p>
          <a:p>
            <a:pPr lvl="0" algn="just" rtl="1">
              <a:lnSpc>
                <a:spcPct val="107000"/>
              </a:lnSpc>
              <a:spcBef>
                <a:spcPts val="0"/>
              </a:spcBef>
              <a:spcAft>
                <a:spcPts val="800"/>
              </a:spcAft>
              <a:buFont typeface="Symbol" panose="05050102010706020507" pitchFamily="18" charset="2"/>
              <a:buChar char=""/>
            </a:pPr>
            <a:r>
              <a:rPr lang="ar-IQ" sz="2800" b="1" dirty="0">
                <a:solidFill>
                  <a:srgbClr val="002060"/>
                </a:solidFill>
                <a:latin typeface="Calibri" panose="020F0502020204030204" pitchFamily="34" charset="0"/>
                <a:ea typeface="Calibri" panose="020F0502020204030204" pitchFamily="34" charset="0"/>
                <a:cs typeface="Simplified Arabic" panose="02020603050405020304" pitchFamily="18" charset="-78"/>
              </a:rPr>
              <a:t>ورق الخباز وزهر البابونج لعلاج الم الاسنان</a:t>
            </a:r>
            <a:endParaRPr lang="en-US" sz="2400" b="1" dirty="0">
              <a:solidFill>
                <a:srgbClr val="002060"/>
              </a:solidFill>
              <a:latin typeface="Calibri" panose="020F0502020204030204" pitchFamily="34" charset="0"/>
              <a:ea typeface="Calibri" panose="020F0502020204030204" pitchFamily="34" charset="0"/>
              <a:cs typeface="Arial" panose="020B0604020202020204" pitchFamily="34" charset="0"/>
            </a:endParaRPr>
          </a:p>
          <a:p>
            <a:pPr lvl="0" algn="just" rtl="1">
              <a:lnSpc>
                <a:spcPct val="107000"/>
              </a:lnSpc>
              <a:spcBef>
                <a:spcPts val="0"/>
              </a:spcBef>
              <a:spcAft>
                <a:spcPts val="800"/>
              </a:spcAft>
              <a:buFont typeface="Symbol" panose="05050102010706020507" pitchFamily="18" charset="2"/>
              <a:buChar char=""/>
            </a:pPr>
            <a:r>
              <a:rPr lang="ar-IQ" sz="2800" b="1" dirty="0">
                <a:solidFill>
                  <a:srgbClr val="002060"/>
                </a:solidFill>
                <a:latin typeface="Calibri" panose="020F0502020204030204" pitchFamily="34" charset="0"/>
                <a:ea typeface="Calibri" panose="020F0502020204030204" pitchFamily="34" charset="0"/>
                <a:cs typeface="Simplified Arabic" panose="02020603050405020304" pitchFamily="18" charset="-78"/>
              </a:rPr>
              <a:t>بذور الكرفس لأدرار البول والتهاب الكلى</a:t>
            </a:r>
            <a:endParaRPr lang="en-US" sz="2400" b="1" dirty="0">
              <a:solidFill>
                <a:srgbClr val="002060"/>
              </a:solidFill>
              <a:latin typeface="Calibri" panose="020F0502020204030204" pitchFamily="34" charset="0"/>
              <a:ea typeface="Calibri" panose="020F0502020204030204" pitchFamily="34" charset="0"/>
              <a:cs typeface="Arial" panose="020B0604020202020204" pitchFamily="34" charset="0"/>
            </a:endParaRPr>
          </a:p>
          <a:p>
            <a:pPr lvl="0" algn="just" rtl="1">
              <a:lnSpc>
                <a:spcPct val="107000"/>
              </a:lnSpc>
              <a:spcBef>
                <a:spcPts val="0"/>
              </a:spcBef>
              <a:spcAft>
                <a:spcPts val="800"/>
              </a:spcAft>
              <a:buFont typeface="Symbol" panose="05050102010706020507" pitchFamily="18" charset="2"/>
              <a:buChar char=""/>
            </a:pPr>
            <a:r>
              <a:rPr lang="ar-IQ" sz="2800" b="1" dirty="0">
                <a:solidFill>
                  <a:srgbClr val="002060"/>
                </a:solidFill>
                <a:latin typeface="Calibri" panose="020F0502020204030204" pitchFamily="34" charset="0"/>
                <a:ea typeface="Calibri" panose="020F0502020204030204" pitchFamily="34" charset="0"/>
                <a:cs typeface="Simplified Arabic" panose="02020603050405020304" pitchFamily="18" charset="-78"/>
              </a:rPr>
              <a:t>الخروب لعلاج الاسهال</a:t>
            </a:r>
            <a:endParaRPr lang="en-US" sz="2400" b="1" dirty="0">
              <a:solidFill>
                <a:srgbClr val="002060"/>
              </a:solidFill>
              <a:latin typeface="Calibri" panose="020F0502020204030204" pitchFamily="34" charset="0"/>
              <a:ea typeface="Calibri" panose="020F0502020204030204" pitchFamily="34" charset="0"/>
              <a:cs typeface="Arial" panose="020B0604020202020204" pitchFamily="34" charset="0"/>
            </a:endParaRPr>
          </a:p>
          <a:p>
            <a:pPr lvl="0" algn="just" rtl="1">
              <a:lnSpc>
                <a:spcPct val="107000"/>
              </a:lnSpc>
              <a:spcBef>
                <a:spcPts val="0"/>
              </a:spcBef>
              <a:spcAft>
                <a:spcPts val="800"/>
              </a:spcAft>
              <a:buFont typeface="Symbol" panose="05050102010706020507" pitchFamily="18" charset="2"/>
              <a:buChar char=""/>
            </a:pPr>
            <a:r>
              <a:rPr lang="ar-IQ" sz="2800" b="1" dirty="0">
                <a:solidFill>
                  <a:srgbClr val="002060"/>
                </a:solidFill>
                <a:latin typeface="Calibri" panose="020F0502020204030204" pitchFamily="34" charset="0"/>
                <a:ea typeface="Calibri" panose="020F0502020204030204" pitchFamily="34" charset="0"/>
                <a:cs typeface="Simplified Arabic" panose="02020603050405020304" pitchFamily="18" charset="-78"/>
              </a:rPr>
              <a:t>الهيل لتوسيع الشرايين</a:t>
            </a:r>
            <a:endParaRPr lang="en-US" sz="2400" b="1" dirty="0">
              <a:solidFill>
                <a:srgbClr val="002060"/>
              </a:solidFill>
              <a:latin typeface="Calibri" panose="020F0502020204030204" pitchFamily="34" charset="0"/>
              <a:ea typeface="Calibri" panose="020F0502020204030204" pitchFamily="34" charset="0"/>
              <a:cs typeface="Arial" panose="020B0604020202020204" pitchFamily="34" charset="0"/>
            </a:endParaRPr>
          </a:p>
          <a:p>
            <a:pPr algn="r" rtl="1"/>
            <a:endParaRPr lang="en-US" dirty="0"/>
          </a:p>
        </p:txBody>
      </p:sp>
    </p:spTree>
    <p:extLst>
      <p:ext uri="{BB962C8B-B14F-4D97-AF65-F5344CB8AC3E}">
        <p14:creationId xmlns:p14="http://schemas.microsoft.com/office/powerpoint/2010/main" val="36921364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rtl="1"/>
            <a:r>
              <a:rPr lang="ar-IQ" sz="4000" b="1" dirty="0">
                <a:solidFill>
                  <a:srgbClr val="00B0F0"/>
                </a:solidFill>
                <a:latin typeface="Calibri" panose="020F0502020204030204" pitchFamily="34" charset="0"/>
                <a:ea typeface="Calibri" panose="020F0502020204030204" pitchFamily="34" charset="0"/>
                <a:cs typeface="Simplified Arabic" panose="02020603050405020304" pitchFamily="18" charset="-78"/>
              </a:rPr>
              <a:t>تعريف النبات الطبي</a:t>
            </a:r>
            <a:endParaRPr lang="en-US" sz="6600" dirty="0">
              <a:solidFill>
                <a:srgbClr val="00B0F0"/>
              </a:solidFill>
            </a:endParaRPr>
          </a:p>
        </p:txBody>
      </p:sp>
      <p:sp>
        <p:nvSpPr>
          <p:cNvPr id="3" name="عنصر نائب للمحتوى 2"/>
          <p:cNvSpPr>
            <a:spLocks noGrp="1"/>
          </p:cNvSpPr>
          <p:nvPr>
            <p:ph idx="1"/>
          </p:nvPr>
        </p:nvSpPr>
        <p:spPr>
          <a:xfrm>
            <a:off x="1790700" y="2133600"/>
            <a:ext cx="9713912" cy="3777622"/>
          </a:xfrm>
        </p:spPr>
        <p:txBody>
          <a:bodyPr/>
          <a:lstStyle/>
          <a:p>
            <a:pPr marL="0" marR="0" algn="just" rtl="1">
              <a:lnSpc>
                <a:spcPct val="107000"/>
              </a:lnSpc>
              <a:spcBef>
                <a:spcPts val="0"/>
              </a:spcBef>
              <a:spcAft>
                <a:spcPts val="800"/>
              </a:spcAft>
            </a:pPr>
            <a:r>
              <a:rPr lang="ar-IQ" u="sng" dirty="0" smtClean="0">
                <a:latin typeface="Calibri" panose="020F0502020204030204" pitchFamily="34" charset="0"/>
                <a:ea typeface="Calibri" panose="020F0502020204030204" pitchFamily="34" charset="0"/>
                <a:cs typeface="Simplified Arabic" panose="02020603050405020304" pitchFamily="18" charset="-78"/>
              </a:rPr>
              <a:t>: </a:t>
            </a:r>
            <a:r>
              <a:rPr lang="ar-IQ" sz="7200" b="1" u="sng" dirty="0">
                <a:latin typeface="Calibri" panose="020F0502020204030204" pitchFamily="34" charset="0"/>
                <a:ea typeface="Calibri" panose="020F0502020204030204" pitchFamily="34" charset="0"/>
                <a:cs typeface="Simplified Arabic" panose="02020603050405020304" pitchFamily="18" charset="-78"/>
              </a:rPr>
              <a:t>هو كل نبات يستفاد منه طبياً.</a:t>
            </a:r>
            <a:endParaRPr lang="en-US" sz="6600" b="1" u="sng"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684788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92925" y="2590800"/>
            <a:ext cx="8911687" cy="1295400"/>
          </a:xfrm>
          <a:effectLst>
            <a:outerShdw blurRad="50800" dist="38100" dir="10800000" algn="r" rotWithShape="0">
              <a:prstClr val="black">
                <a:alpha val="40000"/>
              </a:prstClr>
            </a:outerShdw>
          </a:effectLst>
          <a:scene3d>
            <a:camera prst="orthographicFront"/>
            <a:lightRig rig="threePt" dir="t"/>
          </a:scene3d>
          <a:sp3d>
            <a:bevelT prst="slope"/>
          </a:sp3d>
        </p:spPr>
        <p:txBody>
          <a:bodyPr>
            <a:noAutofit/>
          </a:bodyPr>
          <a:lstStyle/>
          <a:p>
            <a:pPr algn="ctr" rtl="1"/>
            <a:r>
              <a:rPr lang="ar-IQ" sz="6000" b="1" dirty="0">
                <a:solidFill>
                  <a:schemeClr val="accent1">
                    <a:lumMod val="50000"/>
                  </a:schemeClr>
                </a:solidFill>
                <a:ea typeface="Calibri" panose="020F0502020204030204" pitchFamily="34" charset="0"/>
                <a:cs typeface="Simplified Arabic" panose="02020603050405020304" pitchFamily="18" charset="-78"/>
              </a:rPr>
              <a:t>العوامل المؤثرة على انتاج النباتات الطبية</a:t>
            </a:r>
            <a:endParaRPr lang="en-US" sz="6000" b="1" dirty="0">
              <a:solidFill>
                <a:schemeClr val="accent1">
                  <a:lumMod val="50000"/>
                </a:schemeClr>
              </a:solidFill>
            </a:endParaRPr>
          </a:p>
        </p:txBody>
      </p:sp>
      <p:sp>
        <p:nvSpPr>
          <p:cNvPr id="3" name="عنصر نائب للمحتوى 2"/>
          <p:cNvSpPr>
            <a:spLocks noGrp="1"/>
          </p:cNvSpPr>
          <p:nvPr>
            <p:ph idx="1"/>
          </p:nvPr>
        </p:nvSpPr>
        <p:spPr>
          <a:xfrm flipV="1">
            <a:off x="2589212" y="6534149"/>
            <a:ext cx="8915400" cy="45719"/>
          </a:xfrm>
        </p:spPr>
        <p:txBody>
          <a:bodyPr>
            <a:normAutofit fontScale="25000" lnSpcReduction="20000"/>
          </a:bodyPr>
          <a:lstStyle/>
          <a:p>
            <a:pPr algn="r" rtl="1"/>
            <a:endParaRPr lang="en-US" dirty="0"/>
          </a:p>
        </p:txBody>
      </p:sp>
    </p:spTree>
    <p:extLst>
      <p:ext uri="{BB962C8B-B14F-4D97-AF65-F5344CB8AC3E}">
        <p14:creationId xmlns:p14="http://schemas.microsoft.com/office/powerpoint/2010/main" val="3315509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325162" y="1938560"/>
            <a:ext cx="8911687" cy="3757390"/>
          </a:xfrm>
        </p:spPr>
        <p:txBody>
          <a:bodyPr>
            <a:normAutofit/>
          </a:bodyPr>
          <a:lstStyle/>
          <a:p>
            <a:pPr marL="0" marR="0" algn="r" rtl="1">
              <a:lnSpc>
                <a:spcPct val="107000"/>
              </a:lnSpc>
              <a:spcBef>
                <a:spcPts val="0"/>
              </a:spcBef>
              <a:spcAft>
                <a:spcPts val="800"/>
              </a:spcAft>
            </a:pPr>
            <a:r>
              <a:rPr lang="ar-IQ" sz="4800" b="1" dirty="0">
                <a:solidFill>
                  <a:srgbClr val="C00000"/>
                </a:solidFill>
                <a:latin typeface="Calibri" panose="020F0502020204030204" pitchFamily="34" charset="0"/>
                <a:ea typeface="Calibri" panose="020F0502020204030204" pitchFamily="34" charset="0"/>
                <a:cs typeface="Simplified Arabic" panose="02020603050405020304" pitchFamily="18" charset="-78"/>
              </a:rPr>
              <a:t>أولا العوامل الطبيعية </a:t>
            </a:r>
            <a:r>
              <a:rPr lang="en-US" sz="4800" b="1" dirty="0">
                <a:solidFill>
                  <a:srgbClr val="C00000"/>
                </a:solidFill>
                <a:latin typeface="Simplified Arabic" panose="02020603050405020304" pitchFamily="18" charset="-78"/>
                <a:ea typeface="Calibri" panose="020F0502020204030204" pitchFamily="34" charset="0"/>
                <a:cs typeface="Arial" panose="020B0604020202020204" pitchFamily="34" charset="0"/>
              </a:rPr>
              <a:t>Natural </a:t>
            </a:r>
            <a:r>
              <a:rPr lang="en-US" sz="4800" b="1" dirty="0" smtClean="0">
                <a:solidFill>
                  <a:srgbClr val="C00000"/>
                </a:solidFill>
                <a:latin typeface="Simplified Arabic" panose="02020603050405020304" pitchFamily="18" charset="-78"/>
                <a:ea typeface="Calibri" panose="020F0502020204030204" pitchFamily="34" charset="0"/>
                <a:cs typeface="Arial" panose="020B0604020202020204" pitchFamily="34" charset="0"/>
              </a:rPr>
              <a:t>factors</a:t>
            </a:r>
            <a:r>
              <a:rPr lang="en-US" sz="4400" dirty="0" smtClean="0">
                <a:solidFill>
                  <a:srgbClr val="C00000"/>
                </a:solidFill>
                <a:latin typeface="Calibri" panose="020F0502020204030204" pitchFamily="34" charset="0"/>
                <a:ea typeface="Calibri" panose="020F0502020204030204" pitchFamily="34" charset="0"/>
                <a:cs typeface="Arial" panose="020B0604020202020204" pitchFamily="34" charset="0"/>
              </a:rPr>
              <a:t/>
            </a:r>
            <a:br>
              <a:rPr lang="en-US" sz="4400" dirty="0" smtClean="0">
                <a:solidFill>
                  <a:srgbClr val="C00000"/>
                </a:solidFill>
                <a:latin typeface="Calibri" panose="020F0502020204030204" pitchFamily="34" charset="0"/>
                <a:ea typeface="Calibri" panose="020F0502020204030204" pitchFamily="34" charset="0"/>
                <a:cs typeface="Arial" panose="020B0604020202020204" pitchFamily="34" charset="0"/>
              </a:rPr>
            </a:br>
            <a:r>
              <a:rPr lang="en-US" sz="4400" dirty="0" smtClean="0">
                <a:solidFill>
                  <a:srgbClr val="C00000"/>
                </a:solidFill>
                <a:latin typeface="Calibri" panose="020F0502020204030204" pitchFamily="34" charset="0"/>
                <a:ea typeface="Calibri" panose="020F0502020204030204" pitchFamily="34" charset="0"/>
                <a:cs typeface="Arial" panose="020B0604020202020204" pitchFamily="34" charset="0"/>
              </a:rPr>
              <a:t>     </a:t>
            </a:r>
            <a:br>
              <a:rPr lang="en-US" sz="4400" dirty="0" smtClean="0">
                <a:solidFill>
                  <a:srgbClr val="C00000"/>
                </a:solidFill>
                <a:latin typeface="Calibri" panose="020F0502020204030204" pitchFamily="34" charset="0"/>
                <a:ea typeface="Calibri" panose="020F0502020204030204" pitchFamily="34" charset="0"/>
                <a:cs typeface="Arial" panose="020B0604020202020204" pitchFamily="34" charset="0"/>
              </a:rPr>
            </a:br>
            <a:r>
              <a:rPr lang="en-US" sz="4400" dirty="0" smtClean="0">
                <a:solidFill>
                  <a:srgbClr val="C00000"/>
                </a:solidFill>
                <a:latin typeface="Calibri" panose="020F0502020204030204" pitchFamily="34" charset="0"/>
                <a:ea typeface="Calibri" panose="020F0502020204030204" pitchFamily="34" charset="0"/>
                <a:cs typeface="Arial" panose="020B0604020202020204" pitchFamily="34" charset="0"/>
              </a:rPr>
              <a:t>- 1</a:t>
            </a:r>
            <a:r>
              <a:rPr lang="ar-IQ" sz="4800" b="1" dirty="0" smtClean="0">
                <a:solidFill>
                  <a:schemeClr val="accent5">
                    <a:lumMod val="75000"/>
                  </a:schemeClr>
                </a:solidFill>
                <a:latin typeface="Calibri" panose="020F0502020204030204" pitchFamily="34" charset="0"/>
                <a:ea typeface="Calibri" panose="020F0502020204030204" pitchFamily="34" charset="0"/>
                <a:cs typeface="Simplified Arabic" panose="02020603050405020304" pitchFamily="18" charset="-78"/>
              </a:rPr>
              <a:t>عوامل </a:t>
            </a:r>
            <a:r>
              <a:rPr lang="ar-IQ" sz="4800" b="1" dirty="0">
                <a:solidFill>
                  <a:schemeClr val="accent5">
                    <a:lumMod val="75000"/>
                  </a:schemeClr>
                </a:solidFill>
                <a:latin typeface="Calibri" panose="020F0502020204030204" pitchFamily="34" charset="0"/>
                <a:ea typeface="Calibri" panose="020F0502020204030204" pitchFamily="34" charset="0"/>
                <a:cs typeface="Simplified Arabic" panose="02020603050405020304" pitchFamily="18" charset="-78"/>
              </a:rPr>
              <a:t>مناخية </a:t>
            </a:r>
            <a:r>
              <a:rPr lang="en-US" sz="4800" b="1" dirty="0">
                <a:solidFill>
                  <a:schemeClr val="accent5">
                    <a:lumMod val="75000"/>
                  </a:schemeClr>
                </a:solidFill>
                <a:latin typeface="Simplified Arabic" panose="02020603050405020304" pitchFamily="18" charset="-78"/>
                <a:ea typeface="Calibri" panose="020F0502020204030204" pitchFamily="34" charset="0"/>
                <a:cs typeface="Arial" panose="020B0604020202020204" pitchFamily="34" charset="0"/>
              </a:rPr>
              <a:t>Climatic factors</a:t>
            </a:r>
            <a:endParaRPr lang="en-US" sz="4400" dirty="0">
              <a:solidFill>
                <a:schemeClr val="accent5">
                  <a:lumMod val="75000"/>
                </a:schemeClr>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عنصر نائب للمحتوى 2"/>
          <p:cNvSpPr>
            <a:spLocks noGrp="1"/>
          </p:cNvSpPr>
          <p:nvPr>
            <p:ph idx="1"/>
          </p:nvPr>
        </p:nvSpPr>
        <p:spPr>
          <a:xfrm flipV="1">
            <a:off x="2057400" y="5911222"/>
            <a:ext cx="9447212" cy="89528"/>
          </a:xfrm>
        </p:spPr>
        <p:txBody>
          <a:bodyPr>
            <a:normAutofit fontScale="25000" lnSpcReduction="20000"/>
          </a:bodyPr>
          <a:lstStyle/>
          <a:p>
            <a:pPr marL="457200" marR="0" algn="just" rtl="1">
              <a:lnSpc>
                <a:spcPct val="107000"/>
              </a:lnSpc>
              <a:spcBef>
                <a:spcPts val="0"/>
              </a:spcBef>
              <a:spcAft>
                <a:spcPts val="800"/>
              </a:spcAft>
            </a:pPr>
            <a:endParaRPr lang="en-US" sz="2800" b="1" dirty="0"/>
          </a:p>
        </p:txBody>
      </p:sp>
    </p:spTree>
    <p:extLst>
      <p:ext uri="{BB962C8B-B14F-4D97-AF65-F5344CB8AC3E}">
        <p14:creationId xmlns:p14="http://schemas.microsoft.com/office/powerpoint/2010/main" val="37693663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92925" y="1123950"/>
            <a:ext cx="8911687" cy="781050"/>
          </a:xfrm>
        </p:spPr>
        <p:txBody>
          <a:bodyPr>
            <a:normAutofit fontScale="90000"/>
          </a:bodyPr>
          <a:lstStyle/>
          <a:p>
            <a:pPr marL="457200" lvl="0" indent="-342900" algn="r" rtl="1">
              <a:lnSpc>
                <a:spcPct val="107000"/>
              </a:lnSpc>
              <a:spcBef>
                <a:spcPts val="0"/>
              </a:spcBef>
              <a:spcAft>
                <a:spcPts val="800"/>
              </a:spcAft>
            </a:pPr>
            <a:r>
              <a:rPr lang="ar-IQ" sz="4000" b="1" dirty="0">
                <a:solidFill>
                  <a:srgbClr val="92278F">
                    <a:lumMod val="75000"/>
                  </a:srgbClr>
                </a:solidFill>
                <a:latin typeface="Calibri" panose="020F0502020204030204" pitchFamily="34" charset="0"/>
                <a:ea typeface="Calibri" panose="020F0502020204030204" pitchFamily="34" charset="0"/>
                <a:cs typeface="Simplified Arabic" panose="02020603050405020304" pitchFamily="18" charset="-78"/>
              </a:rPr>
              <a:t>الضوء </a:t>
            </a:r>
            <a:r>
              <a:rPr lang="en-US" sz="4000" b="1" dirty="0">
                <a:solidFill>
                  <a:srgbClr val="92278F">
                    <a:lumMod val="75000"/>
                  </a:srgbClr>
                </a:solidFill>
                <a:latin typeface="Simplified Arabic" panose="02020603050405020304" pitchFamily="18" charset="-78"/>
                <a:ea typeface="Calibri" panose="020F0502020204030204" pitchFamily="34" charset="0"/>
                <a:cs typeface="Arial" panose="020B0604020202020204" pitchFamily="34" charset="0"/>
              </a:rPr>
              <a:t>Light </a:t>
            </a:r>
            <a:r>
              <a:rPr lang="en-US" b="1" dirty="0">
                <a:solidFill>
                  <a:srgbClr val="92278F">
                    <a:lumMod val="75000"/>
                  </a:srgbClr>
                </a:solidFill>
                <a:latin typeface="Calibri" panose="020F0502020204030204" pitchFamily="34" charset="0"/>
                <a:ea typeface="Calibri" panose="020F0502020204030204" pitchFamily="34" charset="0"/>
                <a:cs typeface="Arial" panose="020B0604020202020204" pitchFamily="34" charset="0"/>
              </a:rPr>
              <a:t/>
            </a:r>
            <a:br>
              <a:rPr lang="en-US" b="1" dirty="0">
                <a:solidFill>
                  <a:srgbClr val="92278F">
                    <a:lumMod val="75000"/>
                  </a:srgbClr>
                </a:solidFill>
                <a:latin typeface="Calibri" panose="020F0502020204030204" pitchFamily="34" charset="0"/>
                <a:ea typeface="Calibri" panose="020F0502020204030204" pitchFamily="34" charset="0"/>
                <a:cs typeface="Arial" panose="020B0604020202020204" pitchFamily="34" charset="0"/>
              </a:rPr>
            </a:br>
            <a:r>
              <a:rPr lang="en-US" sz="2800" b="1" dirty="0">
                <a:solidFill>
                  <a:prstClr val="black">
                    <a:lumMod val="75000"/>
                    <a:lumOff val="25000"/>
                  </a:prstClr>
                </a:solidFill>
              </a:rPr>
              <a:t/>
            </a:r>
            <a:br>
              <a:rPr lang="en-US" sz="2800" b="1" dirty="0">
                <a:solidFill>
                  <a:prstClr val="black">
                    <a:lumMod val="75000"/>
                    <a:lumOff val="25000"/>
                  </a:prstClr>
                </a:solidFill>
              </a:rPr>
            </a:br>
            <a:endParaRPr lang="en-US" dirty="0"/>
          </a:p>
        </p:txBody>
      </p:sp>
      <p:sp>
        <p:nvSpPr>
          <p:cNvPr id="3" name="عنصر نائب للمحتوى 2"/>
          <p:cNvSpPr>
            <a:spLocks noGrp="1"/>
          </p:cNvSpPr>
          <p:nvPr>
            <p:ph idx="1"/>
          </p:nvPr>
        </p:nvSpPr>
        <p:spPr>
          <a:xfrm>
            <a:off x="1981200" y="2305050"/>
            <a:ext cx="9523412" cy="3606172"/>
          </a:xfrm>
        </p:spPr>
        <p:txBody>
          <a:bodyPr>
            <a:normAutofit/>
          </a:bodyPr>
          <a:lstStyle/>
          <a:p>
            <a:pPr algn="r" rtl="1"/>
            <a:r>
              <a:rPr lang="ar-IQ" sz="3600" b="1" dirty="0">
                <a:solidFill>
                  <a:prstClr val="black">
                    <a:lumMod val="75000"/>
                    <a:lumOff val="25000"/>
                  </a:prstClr>
                </a:solidFill>
                <a:ea typeface="Calibri" panose="020F0502020204030204" pitchFamily="34" charset="0"/>
                <a:cs typeface="Simplified Arabic" panose="02020603050405020304" pitchFamily="18" charset="-78"/>
              </a:rPr>
              <a:t>الضوء هو عنصر الحياة بالنسبة الى الخلية النباتية ومنبع الطاقة التي تعطيها القوة والنشاط ويحصل على هذه الطاقة بواسطة عملية التمثيل الضوئي </a:t>
            </a:r>
            <a:r>
              <a:rPr lang="en-US" sz="3600" b="1" dirty="0">
                <a:solidFill>
                  <a:prstClr val="black">
                    <a:lumMod val="75000"/>
                    <a:lumOff val="25000"/>
                  </a:prstClr>
                </a:solidFill>
                <a:latin typeface="Simplified Arabic" panose="02020603050405020304" pitchFamily="18" charset="-78"/>
                <a:ea typeface="Calibri" panose="020F0502020204030204" pitchFamily="34" charset="0"/>
              </a:rPr>
              <a:t>Photosynthesis</a:t>
            </a:r>
            <a:endParaRPr lang="en-US" sz="3600" dirty="0"/>
          </a:p>
        </p:txBody>
      </p:sp>
    </p:spTree>
    <p:extLst>
      <p:ext uri="{BB962C8B-B14F-4D97-AF65-F5344CB8AC3E}">
        <p14:creationId xmlns:p14="http://schemas.microsoft.com/office/powerpoint/2010/main" val="2694790390"/>
      </p:ext>
    </p:extLst>
  </p:cSld>
  <p:clrMapOvr>
    <a:masterClrMapping/>
  </p:clrMapOvr>
</p:sld>
</file>

<file path=ppt/theme/theme1.xml><?xml version="1.0" encoding="utf-8"?>
<a:theme xmlns:a="http://schemas.openxmlformats.org/drawingml/2006/main" name="Wisp">
  <a:themeElements>
    <a:clrScheme name="بنفسجي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77</TotalTime>
  <Words>871</Words>
  <Application>Microsoft Office PowerPoint</Application>
  <PresentationFormat>مخصص</PresentationFormat>
  <Paragraphs>83</Paragraphs>
  <Slides>21</Slides>
  <Notes>0</Notes>
  <HiddenSlides>0</HiddenSlides>
  <MMClips>0</MMClips>
  <ScaleCrop>false</ScaleCrop>
  <HeadingPairs>
    <vt:vector size="4" baseType="variant">
      <vt:variant>
        <vt:lpstr>نسق</vt:lpstr>
      </vt:variant>
      <vt:variant>
        <vt:i4>1</vt:i4>
      </vt:variant>
      <vt:variant>
        <vt:lpstr>عناوين الشرائح</vt:lpstr>
      </vt:variant>
      <vt:variant>
        <vt:i4>21</vt:i4>
      </vt:variant>
    </vt:vector>
  </HeadingPairs>
  <TitlesOfParts>
    <vt:vector size="22" baseType="lpstr">
      <vt:lpstr>Wisp</vt:lpstr>
      <vt:lpstr>عقاقير طبية عملي كلية الزراعة/ قسم المحاصيل الحقلية المرحلة الرابعة مدرس المادة  م.م.رغد صباح حسن </vt:lpstr>
      <vt:lpstr>المحاضرة الأولى </vt:lpstr>
      <vt:lpstr>محاضرة/ 1  المقدمة</vt:lpstr>
      <vt:lpstr>اعتقد الكثيرون ان الادوية المصنعة سوف تحل محل النباتات الطبية المستعملة في العلاج لكن الذي حدث هو العكس تماما فقد ظهرت امراضا لم تكن معروفة وغير منتشرة بل دخل عصر الامراض المزمنة ويرجع هذا التلوث البيئي الحاصل من المواد الكيميائية التي دخلت جميع مناحي الحياة وبالتالي اثرت على صحته وقوته ومناعته في مقاومة الامراض، بالإضافة الى الاثار الجانبية الضارة لبعض الادوية المصنعة وذلك لأنها مواد كيميائية مركزة تم تحضيره في المختبر تحت ظروف قاسية، بينما ابت حكمة الخالق عز وجل الا ان يجعل هذه المواد الفعالة في النباتات بتركيزات منخفضة سهلة يمكن للجسم البشري التفاعل معها برفق في صورتها الطبيعية، لذلك اوصت المؤتمرات الدولية بالعودة للطبيعة والاهتمام بها في صناعة الادوية الحديثة مثل الصبر وثمار الخلة البري والخلة البستاني والسنامكي والعرقسوس والترمس</vt:lpstr>
      <vt:lpstr>بالإضافة الى الوصفات الشعبية التي ما زالت تستخدم مثل:</vt:lpstr>
      <vt:lpstr>تعريف النبات الطبي</vt:lpstr>
      <vt:lpstr>العوامل المؤثرة على انتاج النباتات الطبية</vt:lpstr>
      <vt:lpstr>أولا العوامل الطبيعية Natural factors       - 1عوامل مناخية Climatic factors</vt:lpstr>
      <vt:lpstr>الضوء Light   </vt:lpstr>
      <vt:lpstr>ويمثل تأثير الضوء على نمو النبات في كل من: </vt:lpstr>
      <vt:lpstr>يؤدي التعرض الى اشعة الشمس القوية (أكثر من حاجة النبات) الى:</vt:lpstr>
      <vt:lpstr>وأوضحت التجارب ان مدى شدة الضوء عامل هام يؤثر على كمية القلويدات التي ينتجها النبات ويؤدي تعرض أعضاء التخزين المدفونة مثل الدرنات الى الضوء الى تكوين الكلوروفيل بالإضافة الى بعض المواد السامة مثل السولانين في البطاطا. </vt:lpstr>
      <vt:lpstr>-  اما الفترة الضوئية   فأنها تؤثر على التزهير وعلى تكوين أعضاء التخزين ووجد عند تعريض السكران المصري لفترة ضوئية أكثر من 16 ساعة يوميا أدى الى زيادة كل من النمو والمحتوى القلويدي للنبات.</vt:lpstr>
      <vt:lpstr>ويبين الجدول التالي تأثير مختلف الموجات الضوئية على النبات</vt:lpstr>
      <vt:lpstr>عرض تقديمي في PowerPoint</vt:lpstr>
      <vt:lpstr>عرض تقديمي في PowerPoint</vt:lpstr>
      <vt:lpstr>عرض تقديمي في PowerPoint</vt:lpstr>
      <vt:lpstr>الزعفران يحتاج الى الشمس المباشرة لينمو بشكل جيد لذلك يزرع في المنحدرات الجنوبية في نصف الكرة الشمالي.</vt:lpstr>
      <vt:lpstr>القرنفل من نباتات النهار الطويل وجد ان زيادة في كل من طول النهار وشدة الإضاءة يؤدي الى زيادة طول السلاميات وزيادة عدد بتلات الزهرة.</vt:lpstr>
      <vt:lpstr>عرض تقديمي في PowerPoint</vt:lpstr>
      <vt:lpstr>الاسئلة</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عقاقير طبية عملي كلية الزراعة/ قسم المحاصيل الحقلية المرحلة الرابعة مدرس المادة  أ.م.د. لمياء محمود سلمان  lamiaa.mahmood@yahoo.com</dc:title>
  <dc:creator>nooraa adeel</dc:creator>
  <cp:lastModifiedBy>mohammed</cp:lastModifiedBy>
  <cp:revision>14</cp:revision>
  <dcterms:created xsi:type="dcterms:W3CDTF">2019-11-22T10:35:40Z</dcterms:created>
  <dcterms:modified xsi:type="dcterms:W3CDTF">2022-09-19T07:58:32Z</dcterms:modified>
</cp:coreProperties>
</file>